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2" r:id="rId17"/>
    <p:sldId id="291" r:id="rId18"/>
    <p:sldId id="293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CF427C-004F-4E6F-B716-D27B6B5A96A8}" type="datetimeFigureOut">
              <a:rPr lang="hu-HU" smtClean="0"/>
              <a:t>2019. 05. 29.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6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789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44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63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28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060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76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500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285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722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652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0CF427C-004F-4E6F-B716-D27B6B5A96A8}" type="datetimeFigureOut">
              <a:rPr lang="hu-HU" smtClean="0"/>
              <a:t>2019. 05. 29.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787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beginnersbook.com/2015/07/java-swing-tutorial/" TargetMode="External"/><Relationship Id="rId2" Type="http://schemas.openxmlformats.org/officeDocument/2006/relationships/hyperlink" Target="https://www.guru99.com/java-swing-gui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Java programozási </a:t>
            </a:r>
            <a:r>
              <a:rPr lang="hu-HU" dirty="0" err="1"/>
              <a:t>nyelvRől</a:t>
            </a:r>
            <a:endParaRPr lang="hu-HU" dirty="0"/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3205821" y="5042653"/>
            <a:ext cx="8767860" cy="1388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Balázs Katalin</a:t>
            </a:r>
          </a:p>
          <a:p>
            <a:r>
              <a:rPr lang="hu-HU" dirty="0" smtClean="0"/>
              <a:t>Marosvásárhely, </a:t>
            </a:r>
            <a:r>
              <a:rPr lang="hu-HU" smtClean="0"/>
              <a:t>2019 június 6.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74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66274" y="397845"/>
            <a:ext cx="9875520" cy="1356360"/>
          </a:xfrm>
        </p:spPr>
        <p:txBody>
          <a:bodyPr/>
          <a:lstStyle/>
          <a:p>
            <a:r>
              <a:rPr lang="hu-HU" dirty="0" smtClean="0"/>
              <a:t>Konténerek: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21894" y="1754205"/>
            <a:ext cx="10828421" cy="40386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hu-HU" sz="2600" dirty="0" smtClean="0">
                <a:solidFill>
                  <a:srgbClr val="FF0000"/>
                </a:solidFill>
              </a:rPr>
              <a:t>Panel</a:t>
            </a:r>
            <a:r>
              <a:rPr lang="hu-HU" sz="2600" dirty="0" smtClean="0"/>
              <a:t> – nem ablak, a komponensek elrendezését teszi lehetővé az ablakban</a:t>
            </a:r>
          </a:p>
          <a:p>
            <a:pPr>
              <a:lnSpc>
                <a:spcPct val="200000"/>
              </a:lnSpc>
            </a:pPr>
            <a:r>
              <a:rPr lang="hu-HU" sz="2600" dirty="0" err="1" smtClean="0">
                <a:solidFill>
                  <a:srgbClr val="FF0000"/>
                </a:solidFill>
              </a:rPr>
              <a:t>Frame</a:t>
            </a:r>
            <a:r>
              <a:rPr lang="hu-HU" sz="2600" dirty="0" smtClean="0">
                <a:solidFill>
                  <a:srgbClr val="FF0000"/>
                </a:solidFill>
              </a:rPr>
              <a:t> </a:t>
            </a:r>
            <a:r>
              <a:rPr lang="hu-HU" sz="2600" dirty="0" smtClean="0"/>
              <a:t>– egy működőképes ablak, címmel és ikonokkal</a:t>
            </a:r>
          </a:p>
          <a:p>
            <a:pPr>
              <a:lnSpc>
                <a:spcPct val="200000"/>
              </a:lnSpc>
            </a:pPr>
            <a:r>
              <a:rPr lang="hu-HU" sz="2600" dirty="0" smtClean="0">
                <a:solidFill>
                  <a:srgbClr val="FF0000"/>
                </a:solidFill>
              </a:rPr>
              <a:t>Dialog</a:t>
            </a:r>
            <a:r>
              <a:rPr lang="hu-HU" sz="2600" dirty="0" smtClean="0"/>
              <a:t> – felfutó ablak, valamilyen üzenet megjelenítéséhez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30024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4992" y="262072"/>
            <a:ext cx="9875520" cy="999307"/>
          </a:xfrm>
        </p:spPr>
        <p:txBody>
          <a:bodyPr/>
          <a:lstStyle/>
          <a:p>
            <a:r>
              <a:rPr lang="hu-HU" dirty="0" smtClean="0"/>
              <a:t>Elrendezésmenedzser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hu-HU" sz="2400" dirty="0" err="1" smtClean="0">
                <a:solidFill>
                  <a:srgbClr val="FF0000"/>
                </a:solidFill>
              </a:rPr>
              <a:t>BorderLayout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marL="45720" indent="0">
              <a:buNone/>
            </a:pPr>
            <a:endParaRPr lang="hu-HU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hu-HU" sz="24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FlowLayout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hu-HU" sz="2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hu-HU" sz="24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GridBagLayout</a:t>
            </a:r>
            <a:endParaRPr lang="hu-HU" sz="2400" dirty="0">
              <a:solidFill>
                <a:srgbClr val="FF0000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553" y="1352819"/>
            <a:ext cx="4591050" cy="177165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287" y="3481522"/>
            <a:ext cx="4486275" cy="69532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553" y="4533900"/>
            <a:ext cx="239077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63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14939"/>
          </a:xfrm>
        </p:spPr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Példa: </a:t>
            </a:r>
            <a:r>
              <a:rPr lang="hu-HU" dirty="0" smtClean="0"/>
              <a:t>Egy ablak és benne egy gomb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0199" y="1857323"/>
            <a:ext cx="6733295" cy="37734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390" y="1945471"/>
            <a:ext cx="3478420" cy="355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4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587" y="1231234"/>
            <a:ext cx="3100937" cy="3100937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09" y="374364"/>
            <a:ext cx="5397788" cy="6103438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497" y="4382703"/>
            <a:ext cx="5387055" cy="22543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38788" y="374364"/>
            <a:ext cx="61409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GB" sz="22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árbeszédablak</a:t>
            </a:r>
            <a:r>
              <a:rPr lang="en-GB" sz="2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leg</a:t>
            </a:r>
            <a:r>
              <a:rPr lang="hu-HU" sz="2200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ördülő</a:t>
            </a:r>
            <a:r>
              <a:rPr lang="hu-HU" sz="2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menüvel</a:t>
            </a:r>
            <a:r>
              <a:rPr lang="hu-HU" sz="2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200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beviteli</a:t>
            </a:r>
            <a:r>
              <a:rPr lang="en-GB" sz="2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szövegmezővel</a:t>
            </a:r>
            <a:r>
              <a:rPr lang="hu-HU" sz="2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és 2 gombbal</a:t>
            </a:r>
            <a:endParaRPr lang="en-GB" sz="2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882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3137" y="263090"/>
            <a:ext cx="11174930" cy="747562"/>
          </a:xfrm>
        </p:spPr>
        <p:txBody>
          <a:bodyPr>
            <a:normAutofit fontScale="90000"/>
          </a:bodyPr>
          <a:lstStyle/>
          <a:p>
            <a:pPr algn="just"/>
            <a:r>
              <a:rPr lang="hu-HU" sz="2400" dirty="0" smtClean="0">
                <a:solidFill>
                  <a:srgbClr val="FF0000"/>
                </a:solidFill>
              </a:rPr>
              <a:t>Gyakorlat: </a:t>
            </a:r>
            <a:r>
              <a:rPr lang="hu-HU" sz="2400" dirty="0" smtClean="0"/>
              <a:t>Alakítsuk át </a:t>
            </a:r>
            <a:r>
              <a:rPr lang="hu-HU" sz="2400" dirty="0"/>
              <a:t>a panelt </a:t>
            </a:r>
            <a:r>
              <a:rPr lang="hu-HU" sz="2400" dirty="0" smtClean="0"/>
              <a:t>az előbbi példában úgy, hogy tegye lehetővé egy felhasználó bejelentkezését, felhasználó névvel és jelszóval. </a:t>
            </a:r>
            <a:endParaRPr lang="hu-HU" sz="24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68" y="1010652"/>
            <a:ext cx="4786163" cy="5546229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925" y="1784683"/>
            <a:ext cx="5172743" cy="302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3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6609" y="293560"/>
            <a:ext cx="9875520" cy="660935"/>
          </a:xfrm>
        </p:spPr>
        <p:txBody>
          <a:bodyPr>
            <a:normAutofit/>
          </a:bodyPr>
          <a:lstStyle/>
          <a:p>
            <a:r>
              <a:rPr lang="hu-HU" sz="2200" dirty="0">
                <a:solidFill>
                  <a:srgbClr val="FF0000"/>
                </a:solidFill>
              </a:rPr>
              <a:t>Gyakorlat: </a:t>
            </a:r>
            <a:r>
              <a:rPr lang="hu-HU" sz="2200" dirty="0" smtClean="0"/>
              <a:t>Helyezzünk el egy képet a nyomógombon. </a:t>
            </a:r>
            <a:endParaRPr lang="hu-HU" sz="2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56715" y="1017070"/>
            <a:ext cx="9872871" cy="4671461"/>
          </a:xfrm>
        </p:spPr>
        <p:txBody>
          <a:bodyPr/>
          <a:lstStyle/>
          <a:p>
            <a:r>
              <a:rPr lang="hu-HU" dirty="0" smtClean="0"/>
              <a:t>Megoldás, ha a kép a </a:t>
            </a:r>
            <a:r>
              <a:rPr lang="hu-HU" dirty="0" err="1" smtClean="0"/>
              <a:t>Swing</a:t>
            </a:r>
            <a:r>
              <a:rPr lang="hu-HU" dirty="0" smtClean="0"/>
              <a:t> alkalmazással egy mappában van:</a:t>
            </a:r>
          </a:p>
          <a:p>
            <a:pPr marL="4572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493" y="1458330"/>
            <a:ext cx="9100520" cy="496303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956715" y="2100840"/>
            <a:ext cx="9974179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3494BA"/>
              </a:buClr>
              <a:buSzPct val="80000"/>
              <a:buFont typeface="Corbel" pitchFamily="34" charset="0"/>
              <a:buChar char="•"/>
              <a:tabLst/>
              <a:defRPr/>
            </a:pPr>
            <a:r>
              <a:rPr kumimoji="0" lang="hu-HU" sz="2200" b="0" i="0" u="none" strike="noStrike" kern="1200" cap="none" spc="0" normalizeH="0" baseline="0" noProof="0" dirty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Megoldás, ha a kép más mappában </a:t>
            </a: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van:</a:t>
            </a:r>
            <a:endParaRPr kumimoji="0" lang="hu-HU" sz="2200" b="0" i="0" u="none" strike="noStrike" kern="1200" cap="none" spc="0" normalizeH="0" baseline="0" noProof="0" dirty="0">
              <a:ln>
                <a:noFill/>
              </a:ln>
              <a:solidFill>
                <a:srgbClr val="3494BA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493" y="2707493"/>
            <a:ext cx="9100519" cy="1826641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034594" y="4534134"/>
            <a:ext cx="51352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200" b="0" i="0" u="none" strike="noStrike" kern="1200" cap="none" spc="0" normalizeH="0" baseline="0" noProof="0" dirty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Importálandó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osztályok:</a:t>
            </a:r>
            <a:endParaRPr kumimoji="0" lang="hu-HU" sz="2200" b="0" i="0" u="none" strike="noStrike" kern="1200" cap="none" spc="0" normalizeH="0" baseline="0" noProof="0" dirty="0">
              <a:ln>
                <a:noFill/>
              </a:ln>
              <a:solidFill>
                <a:srgbClr val="3494BA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946" y="4732446"/>
            <a:ext cx="3584660" cy="174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9607" y="137962"/>
            <a:ext cx="11360216" cy="988194"/>
          </a:xfrm>
        </p:spPr>
        <p:txBody>
          <a:bodyPr>
            <a:normAutofit/>
          </a:bodyPr>
          <a:lstStyle/>
          <a:p>
            <a:r>
              <a:rPr lang="hu-HU" sz="2200" dirty="0">
                <a:solidFill>
                  <a:srgbClr val="FF0000"/>
                </a:solidFill>
              </a:rPr>
              <a:t>Gyakorlat: </a:t>
            </a:r>
            <a:r>
              <a:rPr lang="hu-HU" sz="2200" dirty="0"/>
              <a:t>Készítsük el az alábbi mintán látható egyszerű </a:t>
            </a:r>
            <a:r>
              <a:rPr lang="hu-HU" sz="2200" dirty="0" err="1"/>
              <a:t>Swing</a:t>
            </a:r>
            <a:r>
              <a:rPr lang="hu-HU" sz="2200" dirty="0"/>
              <a:t> alkalmazást, </a:t>
            </a:r>
            <a:r>
              <a:rPr lang="hu-HU" sz="2200" dirty="0" smtClean="0"/>
              <a:t>ikon</a:t>
            </a:r>
            <a:r>
              <a:rPr lang="en-US" sz="2200" dirty="0" err="1" smtClean="0"/>
              <a:t>okat</a:t>
            </a:r>
            <a:r>
              <a:rPr lang="hu-HU" sz="2200" dirty="0" smtClean="0"/>
              <a:t> rendelve az egyes komponensekhez.</a:t>
            </a:r>
            <a:endParaRPr lang="hu-HU" sz="2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6234" y="1049153"/>
            <a:ext cx="6865219" cy="530957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45720" indent="0">
              <a:spcAft>
                <a:spcPts val="600"/>
              </a:spcAft>
              <a:buNone/>
            </a:pPr>
            <a:r>
              <a:rPr lang="hu-HU" dirty="0" smtClean="0"/>
              <a:t>Megoldási javaslat</a:t>
            </a:r>
            <a:r>
              <a:rPr lang="en-US" dirty="0" smtClean="0"/>
              <a:t> </a:t>
            </a:r>
            <a:r>
              <a:rPr lang="en-US" dirty="0" err="1" smtClean="0"/>
              <a:t>saj</a:t>
            </a:r>
            <a:r>
              <a:rPr lang="hu-HU" dirty="0" smtClean="0"/>
              <a:t>át ikon készítéséhez:</a:t>
            </a:r>
          </a:p>
          <a:p>
            <a:pPr marL="44450" indent="407988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hu-HU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ublic</a:t>
            </a:r>
            <a:r>
              <a:rPr lang="hu-H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interface</a:t>
            </a:r>
            <a:r>
              <a:rPr lang="hu-H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Icon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{	</a:t>
            </a:r>
            <a:r>
              <a:rPr lang="hu-H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//swing </a:t>
            </a:r>
            <a:r>
              <a:rPr lang="hu-HU" sz="1800" dirty="0" smtClean="0">
                <a:solidFill>
                  <a:schemeClr val="accent3">
                    <a:lumMod val="75000"/>
                  </a:schemeClr>
                </a:solidFill>
              </a:rPr>
              <a:t>interfész</a:t>
            </a:r>
            <a:endParaRPr lang="en-US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4450" indent="407988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void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paintIcon</a:t>
            </a:r>
            <a:r>
              <a:rPr lang="hu-H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(Component c, Graphics g,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x,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y);</a:t>
            </a:r>
          </a:p>
          <a:p>
            <a:pPr marL="44450" indent="407988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getIconWidth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();</a:t>
            </a:r>
          </a:p>
          <a:p>
            <a:pPr marL="44450" indent="407988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getIconHeight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();</a:t>
            </a:r>
          </a:p>
          <a:p>
            <a:pPr marL="44450" indent="407988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}</a:t>
            </a:r>
          </a:p>
          <a:p>
            <a:pPr marL="44450" indent="407988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public class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RedOval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implements Icon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{ </a:t>
            </a:r>
            <a:r>
              <a:rPr lang="hu-H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//</a:t>
            </a:r>
            <a:r>
              <a:rPr lang="en-US" sz="1800" dirty="0" err="1">
                <a:solidFill>
                  <a:schemeClr val="accent3">
                    <a:lumMod val="75000"/>
                  </a:schemeClr>
                </a:solidFill>
              </a:rPr>
              <a:t>saj</a:t>
            </a:r>
            <a:r>
              <a:rPr lang="hu-HU" sz="1800" dirty="0">
                <a:solidFill>
                  <a:schemeClr val="accent3">
                    <a:lumMod val="75000"/>
                  </a:schemeClr>
                </a:solidFill>
              </a:rPr>
              <a:t>át ikon</a:t>
            </a:r>
            <a:endParaRPr lang="en-US" sz="1800" dirty="0">
              <a:solidFill>
                <a:schemeClr val="accent3">
                  <a:lumMod val="75000"/>
                </a:schemeClr>
              </a:solidFill>
            </a:endParaRPr>
          </a:p>
          <a:p>
            <a:pPr marL="44450" indent="407988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public void</a:t>
            </a:r>
            <a:r>
              <a:rPr lang="hu-H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u-HU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paintIcon</a:t>
            </a:r>
            <a:r>
              <a:rPr lang="hu-H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(Component c, Graphics g,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x,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hu-H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{</a:t>
            </a:r>
          </a:p>
          <a:p>
            <a:pPr marL="44450" indent="407988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g.setColor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Color.red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);</a:t>
            </a:r>
          </a:p>
          <a:p>
            <a:pPr marL="44450" indent="407988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g.drawOval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 x, y,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getIconWidth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(),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getIconHeight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());</a:t>
            </a:r>
          </a:p>
          <a:p>
            <a:pPr marL="44450" indent="407988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}</a:t>
            </a:r>
          </a:p>
          <a:p>
            <a:pPr marL="44450" indent="85090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ublic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getIconWidth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() {</a:t>
            </a:r>
          </a:p>
          <a:p>
            <a:pPr marL="44450" indent="85090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return 10;</a:t>
            </a:r>
          </a:p>
          <a:p>
            <a:pPr marL="44450" indent="85090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}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4450" indent="85090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public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getIconHeight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()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{</a:t>
            </a:r>
          </a:p>
          <a:p>
            <a:pPr marL="44450" indent="85090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return 10;</a:t>
            </a:r>
          </a:p>
          <a:p>
            <a:pPr marL="44450" indent="85090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}</a:t>
            </a:r>
            <a:endParaRPr lang="hu-HU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4450" indent="407988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}</a:t>
            </a:r>
            <a:endParaRPr lang="hu-HU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473" y="1235603"/>
            <a:ext cx="3989973" cy="512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0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902368" y="465221"/>
            <a:ext cx="9875520" cy="795688"/>
          </a:xfrm>
        </p:spPr>
        <p:txBody>
          <a:bodyPr/>
          <a:lstStyle/>
          <a:p>
            <a:r>
              <a:rPr lang="hu-HU" dirty="0" smtClean="0"/>
              <a:t>Felhasznált </a:t>
            </a:r>
            <a:r>
              <a:rPr lang="hu-HU" dirty="0" err="1" smtClean="0"/>
              <a:t>Swing</a:t>
            </a:r>
            <a:r>
              <a:rPr lang="hu-HU" dirty="0" smtClean="0"/>
              <a:t> osztályok: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3484588" y="1491915"/>
            <a:ext cx="5380279" cy="454633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625475" indent="-182563"/>
            <a:r>
              <a:rPr lang="hu-HU" dirty="0" err="1" smtClean="0"/>
              <a:t>JFrame</a:t>
            </a:r>
            <a:r>
              <a:rPr lang="hu-HU" dirty="0" smtClean="0"/>
              <a:t>		- ablak</a:t>
            </a:r>
          </a:p>
          <a:p>
            <a:pPr marL="625475" indent="-182563"/>
            <a:r>
              <a:rPr lang="hu-HU" dirty="0" err="1" smtClean="0"/>
              <a:t>JMenuBar</a:t>
            </a:r>
            <a:r>
              <a:rPr lang="hu-HU" dirty="0" smtClean="0"/>
              <a:t>		- menü</a:t>
            </a:r>
          </a:p>
          <a:p>
            <a:pPr marL="1250950" indent="-182563"/>
            <a:r>
              <a:rPr lang="hu-HU" dirty="0" err="1" smtClean="0"/>
              <a:t>JMenu</a:t>
            </a:r>
            <a:endParaRPr lang="hu-HU" dirty="0" smtClean="0"/>
          </a:p>
          <a:p>
            <a:pPr marL="1250950" indent="-182563"/>
            <a:r>
              <a:rPr lang="hu-HU" dirty="0" err="1" smtClean="0"/>
              <a:t>JMenuItem</a:t>
            </a:r>
            <a:endParaRPr lang="hu-HU" dirty="0" smtClean="0"/>
          </a:p>
          <a:p>
            <a:pPr marL="625475" indent="-182563"/>
            <a:r>
              <a:rPr lang="hu-HU" dirty="0" err="1" smtClean="0"/>
              <a:t>JPanel</a:t>
            </a:r>
            <a:r>
              <a:rPr lang="hu-HU" dirty="0" smtClean="0"/>
              <a:t>		- panel</a:t>
            </a:r>
          </a:p>
          <a:p>
            <a:pPr marL="625475" indent="-182563"/>
            <a:r>
              <a:rPr lang="hu-HU" dirty="0" err="1" smtClean="0"/>
              <a:t>JLabel</a:t>
            </a:r>
            <a:r>
              <a:rPr lang="hu-HU" dirty="0" smtClean="0"/>
              <a:t>		- címke</a:t>
            </a:r>
          </a:p>
          <a:p>
            <a:pPr marL="625475" indent="-182563"/>
            <a:r>
              <a:rPr lang="hu-HU" dirty="0" err="1" smtClean="0"/>
              <a:t>JButton</a:t>
            </a:r>
            <a:r>
              <a:rPr lang="hu-HU" dirty="0" smtClean="0"/>
              <a:t>		- gomb</a:t>
            </a:r>
          </a:p>
          <a:p>
            <a:pPr marL="625475" indent="-182563"/>
            <a:r>
              <a:rPr lang="hu-HU" dirty="0" err="1" smtClean="0"/>
              <a:t>JTextField</a:t>
            </a:r>
            <a:r>
              <a:rPr lang="hu-HU" dirty="0" smtClean="0"/>
              <a:t>		- szövegmező</a:t>
            </a:r>
          </a:p>
          <a:p>
            <a:pPr marL="625475" indent="-182563"/>
            <a:r>
              <a:rPr lang="hu-HU" dirty="0" err="1" smtClean="0"/>
              <a:t>JPasswordField</a:t>
            </a:r>
            <a:r>
              <a:rPr lang="hu-HU" dirty="0" smtClean="0"/>
              <a:t>	-jelszómező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66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irodalom: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26342" y="1895375"/>
            <a:ext cx="10414000" cy="3302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hu-HU" dirty="0" smtClean="0"/>
          </a:p>
          <a:p>
            <a:r>
              <a:rPr lang="hu-HU" dirty="0" smtClean="0">
                <a:solidFill>
                  <a:srgbClr val="002060"/>
                </a:solidFill>
              </a:rPr>
              <a:t>Simon Károly</a:t>
            </a:r>
            <a:r>
              <a:rPr lang="hu-HU" dirty="0" smtClean="0"/>
              <a:t>: </a:t>
            </a:r>
            <a:r>
              <a:rPr lang="hu-HU" i="1" dirty="0" smtClean="0"/>
              <a:t>A Java programozás alapjai</a:t>
            </a:r>
          </a:p>
          <a:p>
            <a:r>
              <a:rPr lang="hu-HU" dirty="0" smtClean="0">
                <a:hlinkClick r:id="rId2"/>
              </a:rPr>
              <a:t>https</a:t>
            </a:r>
            <a:r>
              <a:rPr lang="hu-HU" dirty="0">
                <a:hlinkClick r:id="rId2"/>
              </a:rPr>
              <a:t>://</a:t>
            </a:r>
            <a:r>
              <a:rPr lang="hu-HU" dirty="0" smtClean="0">
                <a:hlinkClick r:id="rId2"/>
              </a:rPr>
              <a:t>www.guru99.com/java-swing-gui.html</a:t>
            </a:r>
            <a:endParaRPr lang="en-US" dirty="0" smtClean="0"/>
          </a:p>
          <a:p>
            <a:r>
              <a:rPr lang="hu-HU" dirty="0">
                <a:hlinkClick r:id="rId3"/>
              </a:rPr>
              <a:t>https://beginnersbook.com/2015/07/java-swing-tutorial/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93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0528" y="599975"/>
            <a:ext cx="11357811" cy="1045945"/>
          </a:xfrm>
        </p:spPr>
        <p:txBody>
          <a:bodyPr>
            <a:normAutofit/>
          </a:bodyPr>
          <a:lstStyle/>
          <a:p>
            <a:r>
              <a:rPr lang="hu-HU" dirty="0"/>
              <a:t>3</a:t>
            </a:r>
            <a:r>
              <a:rPr lang="hu-HU" dirty="0" smtClean="0"/>
              <a:t>. Grafika és </a:t>
            </a:r>
            <a:r>
              <a:rPr lang="en-GB" dirty="0" smtClean="0"/>
              <a:t>SWING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2999" y="2002055"/>
            <a:ext cx="9872871" cy="359984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AWT grafika</a:t>
            </a:r>
          </a:p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en-GB" sz="3000" dirty="0" smtClean="0">
                <a:solidFill>
                  <a:srgbClr val="C00000"/>
                </a:solidFill>
              </a:rPr>
              <a:t>SWING</a:t>
            </a:r>
            <a:endParaRPr lang="hu-HU" sz="3000" dirty="0" smtClean="0">
              <a:solidFill>
                <a:srgbClr val="C00000"/>
              </a:solidFill>
            </a:endParaRPr>
          </a:p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Gyakorlatok</a:t>
            </a:r>
            <a:endParaRPr lang="hu-HU" sz="3000" dirty="0">
              <a:solidFill>
                <a:srgbClr val="C00000"/>
              </a:solidFill>
            </a:endParaRPr>
          </a:p>
          <a:p>
            <a:pPr marL="502920" indent="-457200">
              <a:buFont typeface="+mj-lt"/>
              <a:buAutoNum type="alphaLcPeriod"/>
            </a:pPr>
            <a:endParaRPr lang="hu-HU" b="1" dirty="0"/>
          </a:p>
          <a:p>
            <a:pPr marL="502920" indent="-457200">
              <a:buFont typeface="+mj-lt"/>
              <a:buAutoNum type="alphaLcPeriod"/>
            </a:pPr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325713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2860" y="243840"/>
            <a:ext cx="9875520" cy="978568"/>
          </a:xfrm>
        </p:spPr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>a. </a:t>
            </a:r>
            <a:r>
              <a:rPr lang="hu-HU" sz="3000" dirty="0" smtClean="0">
                <a:solidFill>
                  <a:srgbClr val="C00000"/>
                </a:solidFill>
                <a:latin typeface="+mj-lt"/>
              </a:rPr>
              <a:t>AWT grafika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21617" y="1068403"/>
            <a:ext cx="10108934" cy="527464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269875" indent="0">
              <a:buClr>
                <a:schemeClr val="bg2">
                  <a:lumMod val="75000"/>
                </a:schemeClr>
              </a:buClr>
              <a:buNone/>
            </a:pPr>
            <a:r>
              <a:rPr lang="hu-HU" sz="2400" b="1" dirty="0" smtClean="0">
                <a:solidFill>
                  <a:srgbClr val="0070C0"/>
                </a:solidFill>
              </a:rPr>
              <a:t>Számítógépes grafika </a:t>
            </a:r>
            <a:r>
              <a:rPr lang="en-GB" sz="2400" b="1" dirty="0" smtClean="0">
                <a:solidFill>
                  <a:srgbClr val="0070C0"/>
                </a:solidFill>
              </a:rPr>
              <a:t>= </a:t>
            </a:r>
            <a:r>
              <a:rPr lang="hu-HU" sz="2400" dirty="0" smtClean="0">
                <a:solidFill>
                  <a:srgbClr val="0070C0"/>
                </a:solidFill>
              </a:rPr>
              <a:t>grafikus </a:t>
            </a:r>
            <a:r>
              <a:rPr lang="hu-HU" sz="2400" dirty="0">
                <a:solidFill>
                  <a:srgbClr val="0070C0"/>
                </a:solidFill>
              </a:rPr>
              <a:t>elemek absztrakt </a:t>
            </a:r>
            <a:r>
              <a:rPr lang="hu-HU" sz="2400" dirty="0" smtClean="0">
                <a:solidFill>
                  <a:srgbClr val="0070C0"/>
                </a:solidFill>
              </a:rPr>
              <a:t>reprezentációja</a:t>
            </a:r>
          </a:p>
          <a:p>
            <a:pPr marL="1520825" indent="-3556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/>
                </a:solidFill>
              </a:rPr>
              <a:t>	</a:t>
            </a:r>
            <a:r>
              <a:rPr lang="hu-HU" dirty="0" smtClean="0">
                <a:solidFill>
                  <a:schemeClr val="tx1"/>
                </a:solidFill>
              </a:rPr>
              <a:t>geometriai alakzatok</a:t>
            </a:r>
          </a:p>
          <a:p>
            <a:pPr marL="1520825" indent="-3556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/>
                </a:solidFill>
              </a:rPr>
              <a:t>	</a:t>
            </a:r>
            <a:r>
              <a:rPr lang="hu-HU" dirty="0" smtClean="0">
                <a:solidFill>
                  <a:schemeClr val="tx1"/>
                </a:solidFill>
              </a:rPr>
              <a:t>felületek</a:t>
            </a:r>
          </a:p>
          <a:p>
            <a:pPr marL="1520825" indent="-3556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/>
                </a:solidFill>
              </a:rPr>
              <a:t>	</a:t>
            </a:r>
            <a:r>
              <a:rPr lang="hu-HU" dirty="0" smtClean="0">
                <a:solidFill>
                  <a:schemeClr val="tx1"/>
                </a:solidFill>
              </a:rPr>
              <a:t>színek</a:t>
            </a:r>
          </a:p>
          <a:p>
            <a:pPr marL="1520825" indent="-3556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/>
                </a:solidFill>
              </a:rPr>
              <a:t>	</a:t>
            </a:r>
            <a:r>
              <a:rPr lang="hu-HU" dirty="0" smtClean="0">
                <a:solidFill>
                  <a:schemeClr val="tx1"/>
                </a:solidFill>
              </a:rPr>
              <a:t>textúrák</a:t>
            </a:r>
            <a:r>
              <a:rPr lang="en-GB" dirty="0" smtClean="0">
                <a:solidFill>
                  <a:schemeClr val="tx1"/>
                </a:solidFill>
              </a:rPr>
              <a:t>					</a:t>
            </a:r>
            <a:r>
              <a:rPr lang="hu-HU" dirty="0" smtClean="0">
                <a:solidFill>
                  <a:schemeClr val="tx1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K</a:t>
            </a:r>
            <a:r>
              <a:rPr lang="hu-HU" b="1" dirty="0" smtClean="0">
                <a:solidFill>
                  <a:srgbClr val="FF0000"/>
                </a:solidFill>
              </a:rPr>
              <a:t>ÉP</a:t>
            </a:r>
          </a:p>
          <a:p>
            <a:pPr marL="1520825" indent="-3556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/>
                </a:solidFill>
              </a:rPr>
              <a:t>	</a:t>
            </a:r>
            <a:r>
              <a:rPr lang="hu-HU" dirty="0" smtClean="0">
                <a:solidFill>
                  <a:schemeClr val="tx1"/>
                </a:solidFill>
              </a:rPr>
              <a:t>méretek</a:t>
            </a:r>
          </a:p>
          <a:p>
            <a:pPr marL="1520825" indent="-3556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/>
                </a:solidFill>
              </a:rPr>
              <a:t>	</a:t>
            </a:r>
            <a:r>
              <a:rPr lang="hu-HU" dirty="0" smtClean="0">
                <a:solidFill>
                  <a:schemeClr val="tx1"/>
                </a:solidFill>
              </a:rPr>
              <a:t>pozíciók</a:t>
            </a:r>
          </a:p>
          <a:p>
            <a:pPr marL="1520825" indent="-355600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dirty="0">
                <a:solidFill>
                  <a:schemeClr val="tx1"/>
                </a:solidFill>
              </a:rPr>
              <a:t>	</a:t>
            </a:r>
            <a:r>
              <a:rPr lang="hu-HU" dirty="0" smtClean="0">
                <a:solidFill>
                  <a:schemeClr val="tx1"/>
                </a:solidFill>
              </a:rPr>
              <a:t>fények</a:t>
            </a:r>
          </a:p>
          <a:p>
            <a:pPr marL="625475" indent="0">
              <a:buClr>
                <a:schemeClr val="bg2">
                  <a:lumMod val="75000"/>
                </a:schemeClr>
              </a:buClr>
              <a:buNone/>
            </a:pPr>
            <a:r>
              <a:rPr lang="hu-HU" sz="2400" dirty="0" err="1" smtClean="0">
                <a:solidFill>
                  <a:srgbClr val="FF0000"/>
                </a:solidFill>
              </a:rPr>
              <a:t>Renderelés</a:t>
            </a:r>
            <a:r>
              <a:rPr lang="hu-HU" dirty="0" smtClean="0">
                <a:solidFill>
                  <a:schemeClr val="tx1"/>
                </a:solidFill>
              </a:rPr>
              <a:t> (</a:t>
            </a:r>
            <a:r>
              <a:rPr lang="hu-HU" i="1" dirty="0" err="1" smtClean="0">
                <a:solidFill>
                  <a:schemeClr val="tx1"/>
                </a:solidFill>
              </a:rPr>
              <a:t>rendering</a:t>
            </a:r>
            <a:r>
              <a:rPr lang="hu-HU" dirty="0" smtClean="0">
                <a:solidFill>
                  <a:schemeClr val="tx1"/>
                </a:solidFill>
              </a:rPr>
              <a:t>) </a:t>
            </a:r>
            <a:r>
              <a:rPr lang="en-GB" dirty="0" smtClean="0">
                <a:solidFill>
                  <a:schemeClr val="tx1"/>
                </a:solidFill>
              </a:rPr>
              <a:t>= </a:t>
            </a:r>
            <a:r>
              <a:rPr lang="en-GB" dirty="0" err="1" smtClean="0">
                <a:solidFill>
                  <a:schemeClr val="tx1"/>
                </a:solidFill>
              </a:rPr>
              <a:t>adott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modell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alap</a:t>
            </a:r>
            <a:r>
              <a:rPr lang="hu-HU" dirty="0" err="1" smtClean="0">
                <a:solidFill>
                  <a:schemeClr val="tx1"/>
                </a:solidFill>
              </a:rPr>
              <a:t>já</a:t>
            </a:r>
            <a:r>
              <a:rPr lang="en-GB" dirty="0" smtClean="0">
                <a:solidFill>
                  <a:schemeClr val="tx1"/>
                </a:solidFill>
              </a:rPr>
              <a:t>n l</a:t>
            </a:r>
            <a:r>
              <a:rPr lang="hu-HU" dirty="0" smtClean="0">
                <a:solidFill>
                  <a:schemeClr val="tx1"/>
                </a:solidFill>
              </a:rPr>
              <a:t>é</a:t>
            </a:r>
            <a:r>
              <a:rPr lang="en-GB" dirty="0" err="1" smtClean="0">
                <a:solidFill>
                  <a:schemeClr val="tx1"/>
                </a:solidFill>
              </a:rPr>
              <a:t>trehoz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egy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hu-HU" sz="2400" dirty="0" smtClean="0">
                <a:solidFill>
                  <a:srgbClr val="FF0000"/>
                </a:solidFill>
              </a:rPr>
              <a:t>digitális </a:t>
            </a:r>
            <a:r>
              <a:rPr lang="en-GB" sz="2400" dirty="0" smtClean="0">
                <a:solidFill>
                  <a:srgbClr val="FF0000"/>
                </a:solidFill>
              </a:rPr>
              <a:t>k</a:t>
            </a:r>
            <a:r>
              <a:rPr lang="hu-HU" sz="2400" dirty="0" smtClean="0">
                <a:solidFill>
                  <a:srgbClr val="FF0000"/>
                </a:solidFill>
              </a:rPr>
              <a:t>é</a:t>
            </a:r>
            <a:r>
              <a:rPr lang="en-GB" sz="2400" dirty="0" smtClean="0">
                <a:solidFill>
                  <a:srgbClr val="FF0000"/>
                </a:solidFill>
              </a:rPr>
              <a:t>pet</a:t>
            </a:r>
            <a:endParaRPr lang="hu-HU" sz="2400" dirty="0" smtClean="0">
              <a:solidFill>
                <a:srgbClr val="FF0000"/>
              </a:solidFill>
            </a:endParaRPr>
          </a:p>
          <a:p>
            <a:pPr marL="625475" indent="0">
              <a:buClr>
                <a:schemeClr val="bg2">
                  <a:lumMod val="75000"/>
                </a:schemeClr>
              </a:buClr>
              <a:buNone/>
            </a:pPr>
            <a:r>
              <a:rPr lang="hu-HU" dirty="0">
                <a:solidFill>
                  <a:srgbClr val="FF0000"/>
                </a:solidFill>
              </a:rPr>
              <a:t>	</a:t>
            </a:r>
            <a:r>
              <a:rPr lang="hu-HU" dirty="0" smtClean="0">
                <a:solidFill>
                  <a:srgbClr val="FF0000"/>
                </a:solidFill>
              </a:rPr>
              <a:t>						(bitmap / </a:t>
            </a:r>
            <a:r>
              <a:rPr lang="hu-HU" dirty="0" err="1" smtClean="0">
                <a:solidFill>
                  <a:srgbClr val="FF0000"/>
                </a:solidFill>
              </a:rPr>
              <a:t>raster</a:t>
            </a:r>
            <a:r>
              <a:rPr lang="hu-HU" dirty="0" smtClean="0">
                <a:solidFill>
                  <a:srgbClr val="FF0000"/>
                </a:solidFill>
              </a:rPr>
              <a:t> image)</a:t>
            </a:r>
          </a:p>
        </p:txBody>
      </p:sp>
      <p:sp>
        <p:nvSpPr>
          <p:cNvPr id="5" name="Right Arrow 4"/>
          <p:cNvSpPr/>
          <p:nvPr/>
        </p:nvSpPr>
        <p:spPr>
          <a:xfrm>
            <a:off x="6671388" y="2762450"/>
            <a:ext cx="2454442" cy="943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Brace 5"/>
          <p:cNvSpPr/>
          <p:nvPr/>
        </p:nvSpPr>
        <p:spPr>
          <a:xfrm>
            <a:off x="5570620" y="1684421"/>
            <a:ext cx="810929" cy="299345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0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4682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>
                <a:solidFill>
                  <a:srgbClr val="C00000"/>
                </a:solidFill>
                <a:latin typeface="+mj-lt"/>
              </a:rPr>
              <a:t>A </a:t>
            </a:r>
            <a:r>
              <a:rPr lang="hu-HU" sz="3000" dirty="0" err="1">
                <a:solidFill>
                  <a:srgbClr val="C00000"/>
                </a:solidFill>
                <a:latin typeface="+mj-lt"/>
              </a:rPr>
              <a:t>Graphics</a:t>
            </a:r>
            <a:r>
              <a:rPr lang="hu-HU" sz="3000" dirty="0">
                <a:solidFill>
                  <a:srgbClr val="C00000"/>
                </a:solidFill>
                <a:latin typeface="+mj-lt"/>
              </a:rPr>
              <a:t> osztály</a:t>
            </a:r>
            <a:endParaRPr lang="en-GB" sz="3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7891" y="1174282"/>
            <a:ext cx="11069053" cy="517839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55600" indent="0">
              <a:spcBef>
                <a:spcPts val="600"/>
              </a:spcBef>
              <a:buNone/>
            </a:pPr>
            <a:endParaRPr lang="hu-HU" sz="1200" b="1" dirty="0" smtClean="0"/>
          </a:p>
          <a:p>
            <a:pPr marL="355600" indent="0">
              <a:spcBef>
                <a:spcPts val="1200"/>
              </a:spcBef>
              <a:buNone/>
            </a:pPr>
            <a:r>
              <a:rPr lang="hu-HU" sz="2400" b="1" dirty="0" smtClean="0"/>
              <a:t>Java 2D API: </a:t>
            </a:r>
            <a:r>
              <a:rPr lang="hu-HU" dirty="0">
                <a:solidFill>
                  <a:schemeClr val="tx1"/>
                </a:solidFill>
              </a:rPr>
              <a:t>kétdimenziós grafikához</a:t>
            </a:r>
          </a:p>
          <a:p>
            <a:pPr marL="355600" indent="0">
              <a:buNone/>
            </a:pPr>
            <a:r>
              <a:rPr lang="hu-HU" sz="2400" b="1" dirty="0" smtClean="0"/>
              <a:t>Java </a:t>
            </a:r>
            <a:r>
              <a:rPr lang="hu-HU" sz="2400" b="1" dirty="0"/>
              <a:t>3D API: </a:t>
            </a:r>
            <a:r>
              <a:rPr lang="hu-HU" dirty="0">
                <a:solidFill>
                  <a:schemeClr val="tx1"/>
                </a:solidFill>
              </a:rPr>
              <a:t>háromdimenziós grafikához</a:t>
            </a:r>
          </a:p>
          <a:p>
            <a:pPr marL="355600" indent="0">
              <a:buNone/>
            </a:pPr>
            <a:r>
              <a:rPr lang="hu-HU" sz="2400" b="1" dirty="0"/>
              <a:t>Java </a:t>
            </a:r>
            <a:r>
              <a:rPr lang="hu-HU" sz="2400" b="1" dirty="0" err="1"/>
              <a:t>OpenGL</a:t>
            </a:r>
            <a:r>
              <a:rPr lang="hu-HU" sz="2400" b="1" dirty="0"/>
              <a:t> </a:t>
            </a:r>
            <a:r>
              <a:rPr lang="hu-HU" sz="2400" b="1" dirty="0" smtClean="0"/>
              <a:t>API: </a:t>
            </a:r>
            <a:r>
              <a:rPr lang="hu-HU" dirty="0">
                <a:solidFill>
                  <a:schemeClr val="tx1"/>
                </a:solidFill>
              </a:rPr>
              <a:t>külső modulok használatához</a:t>
            </a:r>
          </a:p>
          <a:p>
            <a:pPr marL="355600" indent="0">
              <a:buNone/>
            </a:pPr>
            <a:r>
              <a:rPr lang="hu-HU" sz="2400" b="1" dirty="0" err="1" smtClean="0">
                <a:solidFill>
                  <a:srgbClr val="FF0000"/>
                </a:solidFill>
              </a:rPr>
              <a:t>Graphics</a:t>
            </a:r>
            <a:r>
              <a:rPr lang="hu-HU" sz="2400" b="1" dirty="0" smtClean="0">
                <a:solidFill>
                  <a:srgbClr val="FF0000"/>
                </a:solidFill>
              </a:rPr>
              <a:t> absztrakt alaposztály: </a:t>
            </a:r>
            <a:r>
              <a:rPr lang="hu-HU" dirty="0" smtClean="0">
                <a:solidFill>
                  <a:schemeClr val="tx1"/>
                </a:solidFill>
              </a:rPr>
              <a:t>tartalmazza a </a:t>
            </a:r>
            <a:r>
              <a:rPr lang="hu-HU" i="1" dirty="0" err="1" smtClean="0">
                <a:solidFill>
                  <a:schemeClr val="tx1"/>
                </a:solidFill>
              </a:rPr>
              <a:t>rendereléshez</a:t>
            </a:r>
            <a:r>
              <a:rPr lang="hu-HU" dirty="0" smtClean="0">
                <a:solidFill>
                  <a:schemeClr val="tx1"/>
                </a:solidFill>
              </a:rPr>
              <a:t> szükséges információkat</a:t>
            </a:r>
            <a:endParaRPr lang="hu-HU" sz="2400" b="1" dirty="0" smtClean="0"/>
          </a:p>
          <a:p>
            <a:pPr marL="355600" indent="0">
              <a:buNone/>
            </a:pPr>
            <a:r>
              <a:rPr lang="hu-HU" sz="2400" b="1" dirty="0"/>
              <a:t>	</a:t>
            </a:r>
            <a:r>
              <a:rPr lang="hu-HU" sz="2400" b="1" dirty="0" smtClean="0"/>
              <a:t>	tulajdonságok: </a:t>
            </a:r>
            <a:r>
              <a:rPr lang="hu-HU" dirty="0" smtClean="0">
                <a:solidFill>
                  <a:schemeClr val="tx1"/>
                </a:solidFill>
              </a:rPr>
              <a:t>forma, szín, betűtípus méret, pozíció, stb.</a:t>
            </a:r>
          </a:p>
          <a:p>
            <a:pPr marL="355600" indent="0">
              <a:buNone/>
            </a:pPr>
            <a:r>
              <a:rPr lang="hu-HU" sz="2400" dirty="0">
                <a:solidFill>
                  <a:schemeClr val="tx1"/>
                </a:solidFill>
              </a:rPr>
              <a:t>	</a:t>
            </a:r>
            <a:r>
              <a:rPr lang="hu-HU" sz="2400" dirty="0" smtClean="0">
                <a:solidFill>
                  <a:schemeClr val="tx1"/>
                </a:solidFill>
              </a:rPr>
              <a:t>	</a:t>
            </a:r>
            <a:r>
              <a:rPr lang="hu-HU" sz="2400" b="1" dirty="0"/>
              <a:t>metódusok: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a tulajdonságok beállítására, alakzatok </a:t>
            </a:r>
            <a:r>
              <a:rPr lang="hu-HU" dirty="0" smtClean="0">
                <a:solidFill>
                  <a:schemeClr val="tx1"/>
                </a:solidFill>
              </a:rPr>
              <a:t>rajzolására</a:t>
            </a:r>
          </a:p>
          <a:p>
            <a:pPr marL="355600" indent="0">
              <a:buNone/>
            </a:pPr>
            <a:r>
              <a:rPr lang="hu-HU" u="sng" dirty="0" smtClean="0">
                <a:solidFill>
                  <a:schemeClr val="tx1"/>
                </a:solidFill>
              </a:rPr>
              <a:t>Példák:</a:t>
            </a:r>
            <a:r>
              <a:rPr lang="hu-HU" dirty="0" smtClean="0">
                <a:solidFill>
                  <a:schemeClr val="tx1"/>
                </a:solidFill>
              </a:rPr>
              <a:t>	</a:t>
            </a:r>
            <a:r>
              <a:rPr lang="hu-HU" sz="2000" b="1" dirty="0" err="1">
                <a:solidFill>
                  <a:schemeClr val="tx1"/>
                </a:solidFill>
              </a:rPr>
              <a:t>void</a:t>
            </a:r>
            <a:r>
              <a:rPr lang="hu-HU" sz="2000" b="1" dirty="0">
                <a:solidFill>
                  <a:schemeClr val="tx1"/>
                </a:solidFill>
              </a:rPr>
              <a:t> </a:t>
            </a:r>
            <a:r>
              <a:rPr lang="hu-HU" sz="2000" b="1" dirty="0" err="1">
                <a:solidFill>
                  <a:schemeClr val="tx1"/>
                </a:solidFill>
              </a:rPr>
              <a:t>setColor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hu-HU" sz="2000" b="1" dirty="0">
                <a:solidFill>
                  <a:schemeClr val="tx1"/>
                </a:solidFill>
              </a:rPr>
              <a:t>(</a:t>
            </a:r>
            <a:r>
              <a:rPr lang="hu-HU" sz="2000" b="1" dirty="0" err="1">
                <a:solidFill>
                  <a:schemeClr val="tx1"/>
                </a:solidFill>
              </a:rPr>
              <a:t>Color</a:t>
            </a:r>
            <a:r>
              <a:rPr lang="hu-HU" sz="2000" b="1" dirty="0">
                <a:solidFill>
                  <a:schemeClr val="tx1"/>
                </a:solidFill>
              </a:rPr>
              <a:t> c</a:t>
            </a:r>
            <a:r>
              <a:rPr lang="hu-HU" sz="2000" b="1" dirty="0" smtClean="0">
                <a:solidFill>
                  <a:schemeClr val="tx1"/>
                </a:solidFill>
              </a:rPr>
              <a:t>)</a:t>
            </a:r>
            <a:r>
              <a:rPr lang="en-GB" sz="2000" b="1" dirty="0" smtClean="0">
                <a:solidFill>
                  <a:schemeClr val="tx1"/>
                </a:solidFill>
              </a:rPr>
              <a:t>		</a:t>
            </a:r>
            <a:r>
              <a:rPr lang="hu-HU" sz="2000" b="1" dirty="0" smtClean="0">
                <a:solidFill>
                  <a:schemeClr val="tx1"/>
                </a:solidFill>
              </a:rPr>
              <a:t>		</a:t>
            </a:r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//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be</a:t>
            </a:r>
            <a:r>
              <a:rPr lang="hu-HU" sz="1800" dirty="0">
                <a:solidFill>
                  <a:schemeClr val="accent2">
                    <a:lumMod val="50000"/>
                  </a:schemeClr>
                </a:solidFill>
              </a:rPr>
              <a:t>állítjuk az aktuális színt</a:t>
            </a:r>
            <a:endParaRPr lang="en-GB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355600" indent="0">
              <a:buNone/>
            </a:pPr>
            <a:r>
              <a:rPr lang="en-GB" sz="2000" b="1" dirty="0">
                <a:solidFill>
                  <a:schemeClr val="tx1"/>
                </a:solidFill>
              </a:rPr>
              <a:t>		void </a:t>
            </a:r>
            <a:r>
              <a:rPr lang="en-GB" sz="2000" b="1" dirty="0" err="1">
                <a:solidFill>
                  <a:schemeClr val="tx1"/>
                </a:solidFill>
              </a:rPr>
              <a:t>drawRect</a:t>
            </a:r>
            <a:r>
              <a:rPr lang="en-GB" sz="2000" b="1" dirty="0">
                <a:solidFill>
                  <a:schemeClr val="tx1"/>
                </a:solidFill>
              </a:rPr>
              <a:t> (</a:t>
            </a:r>
            <a:r>
              <a:rPr lang="en-GB" sz="2000" b="1" dirty="0" err="1">
                <a:solidFill>
                  <a:schemeClr val="tx1"/>
                </a:solidFill>
              </a:rPr>
              <a:t>int</a:t>
            </a:r>
            <a:r>
              <a:rPr lang="en-GB" sz="2000" b="1" dirty="0">
                <a:solidFill>
                  <a:schemeClr val="tx1"/>
                </a:solidFill>
              </a:rPr>
              <a:t> x, </a:t>
            </a:r>
            <a:r>
              <a:rPr lang="en-GB" sz="2000" b="1" dirty="0" err="1">
                <a:solidFill>
                  <a:schemeClr val="tx1"/>
                </a:solidFill>
              </a:rPr>
              <a:t>int</a:t>
            </a:r>
            <a:r>
              <a:rPr lang="en-GB" sz="2000" b="1" dirty="0">
                <a:solidFill>
                  <a:schemeClr val="tx1"/>
                </a:solidFill>
              </a:rPr>
              <a:t> y, </a:t>
            </a:r>
            <a:r>
              <a:rPr lang="en-GB" sz="2000" b="1" dirty="0" err="1">
                <a:solidFill>
                  <a:schemeClr val="tx1"/>
                </a:solidFill>
              </a:rPr>
              <a:t>int</a:t>
            </a:r>
            <a:r>
              <a:rPr lang="en-GB" sz="2000" b="1" dirty="0">
                <a:solidFill>
                  <a:schemeClr val="tx1"/>
                </a:solidFill>
              </a:rPr>
              <a:t> width, </a:t>
            </a:r>
            <a:r>
              <a:rPr lang="en-GB" sz="2000" b="1" dirty="0" err="1">
                <a:solidFill>
                  <a:schemeClr val="tx1"/>
                </a:solidFill>
              </a:rPr>
              <a:t>int</a:t>
            </a:r>
            <a:r>
              <a:rPr lang="en-GB" sz="2000" b="1" dirty="0">
                <a:solidFill>
                  <a:schemeClr val="tx1"/>
                </a:solidFill>
              </a:rPr>
              <a:t> height</a:t>
            </a:r>
            <a:r>
              <a:rPr lang="en-GB" sz="2000" b="1" dirty="0" smtClean="0">
                <a:solidFill>
                  <a:schemeClr val="tx1"/>
                </a:solidFill>
              </a:rPr>
              <a:t>)</a:t>
            </a:r>
            <a:r>
              <a:rPr lang="hu-HU" sz="2000" b="1" dirty="0" smtClean="0">
                <a:solidFill>
                  <a:schemeClr val="tx1"/>
                </a:solidFill>
              </a:rPr>
              <a:t>	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//megadott téglalap </a:t>
            </a:r>
            <a:r>
              <a:rPr lang="hu-HU" sz="1800" dirty="0">
                <a:solidFill>
                  <a:schemeClr val="accent2">
                    <a:lumMod val="50000"/>
                  </a:schemeClr>
                </a:solidFill>
              </a:rPr>
              <a:t>rajzolása</a:t>
            </a:r>
            <a:endParaRPr lang="en-GB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355600" indent="0">
              <a:buNone/>
            </a:pPr>
            <a:r>
              <a:rPr lang="en-GB" sz="2000" b="1" dirty="0">
                <a:solidFill>
                  <a:schemeClr val="tx1"/>
                </a:solidFill>
              </a:rPr>
              <a:t>		void </a:t>
            </a:r>
            <a:r>
              <a:rPr lang="en-GB" sz="2000" b="1" dirty="0" err="1">
                <a:solidFill>
                  <a:schemeClr val="tx1"/>
                </a:solidFill>
              </a:rPr>
              <a:t>fillRect</a:t>
            </a:r>
            <a:r>
              <a:rPr lang="en-GB" sz="2000" b="1" dirty="0">
                <a:solidFill>
                  <a:schemeClr val="tx1"/>
                </a:solidFill>
              </a:rPr>
              <a:t> (</a:t>
            </a:r>
            <a:r>
              <a:rPr lang="en-GB" sz="2000" b="1" dirty="0" err="1">
                <a:solidFill>
                  <a:schemeClr val="tx1"/>
                </a:solidFill>
              </a:rPr>
              <a:t>int</a:t>
            </a:r>
            <a:r>
              <a:rPr lang="en-GB" sz="2000" b="1" dirty="0">
                <a:solidFill>
                  <a:schemeClr val="tx1"/>
                </a:solidFill>
              </a:rPr>
              <a:t> x, </a:t>
            </a:r>
            <a:r>
              <a:rPr lang="en-GB" sz="2000" b="1" dirty="0" err="1">
                <a:solidFill>
                  <a:schemeClr val="tx1"/>
                </a:solidFill>
              </a:rPr>
              <a:t>int</a:t>
            </a:r>
            <a:r>
              <a:rPr lang="en-GB" sz="2000" b="1" dirty="0">
                <a:solidFill>
                  <a:schemeClr val="tx1"/>
                </a:solidFill>
              </a:rPr>
              <a:t> y, </a:t>
            </a:r>
            <a:r>
              <a:rPr lang="en-GB" sz="2000" b="1" dirty="0" err="1">
                <a:solidFill>
                  <a:schemeClr val="tx1"/>
                </a:solidFill>
              </a:rPr>
              <a:t>int</a:t>
            </a:r>
            <a:r>
              <a:rPr lang="en-GB" sz="2000" b="1" dirty="0">
                <a:solidFill>
                  <a:schemeClr val="tx1"/>
                </a:solidFill>
              </a:rPr>
              <a:t> width, </a:t>
            </a:r>
            <a:r>
              <a:rPr lang="en-GB" sz="2000" b="1" dirty="0" err="1">
                <a:solidFill>
                  <a:schemeClr val="tx1"/>
                </a:solidFill>
              </a:rPr>
              <a:t>int</a:t>
            </a:r>
            <a:r>
              <a:rPr lang="en-GB" sz="2000" b="1" dirty="0">
                <a:solidFill>
                  <a:schemeClr val="tx1"/>
                </a:solidFill>
              </a:rPr>
              <a:t> height</a:t>
            </a:r>
            <a:r>
              <a:rPr lang="en-GB" sz="2000" b="1" dirty="0" smtClean="0">
                <a:solidFill>
                  <a:schemeClr val="tx1"/>
                </a:solidFill>
              </a:rPr>
              <a:t>)</a:t>
            </a:r>
            <a:r>
              <a:rPr lang="hu-HU" sz="2000" b="1" dirty="0" smtClean="0">
                <a:solidFill>
                  <a:schemeClr val="tx1"/>
                </a:solidFill>
              </a:rPr>
              <a:t>	</a:t>
            </a:r>
            <a:r>
              <a:rPr lang="hu-HU" sz="1800" dirty="0">
                <a:solidFill>
                  <a:schemeClr val="accent2">
                    <a:lumMod val="50000"/>
                  </a:schemeClr>
                </a:solidFill>
              </a:rPr>
              <a:t>//kitölti az aktuális színnel 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 									//a megadott </a:t>
            </a:r>
            <a:r>
              <a:rPr lang="hu-HU" sz="1800" dirty="0">
                <a:solidFill>
                  <a:schemeClr val="accent2">
                    <a:lumMod val="50000"/>
                  </a:schemeClr>
                </a:solidFill>
              </a:rPr>
              <a:t>téglalapot</a:t>
            </a:r>
          </a:p>
          <a:p>
            <a:pPr marL="45720" indent="0">
              <a:buNone/>
            </a:pPr>
            <a:endParaRPr lang="hu-HU" sz="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1931" y="280190"/>
            <a:ext cx="9875520" cy="675876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28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AWT </a:t>
            </a:r>
            <a:r>
              <a:rPr lang="hu-HU" sz="2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komponensek megjelenítése és frissítése</a:t>
            </a:r>
            <a:endParaRPr lang="hu-HU" sz="2800" b="1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81931" y="888689"/>
            <a:ext cx="10566253" cy="550248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A frissítés történhet:</a:t>
            </a:r>
          </a:p>
          <a:p>
            <a:pPr marL="539750" indent="-182563"/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a rendszer kezdeményezésére (</a:t>
            </a:r>
            <a:r>
              <a:rPr lang="hu-HU" sz="2400" i="1" dirty="0" err="1" smtClean="0">
                <a:solidFill>
                  <a:srgbClr val="FF0000"/>
                </a:solidFill>
              </a:rPr>
              <a:t>system</a:t>
            </a:r>
            <a:r>
              <a:rPr lang="hu-HU" sz="2400" i="1" dirty="0" err="1">
                <a:solidFill>
                  <a:srgbClr val="FF0000"/>
                </a:solidFill>
              </a:rPr>
              <a:t>-</a:t>
            </a:r>
            <a:r>
              <a:rPr lang="hu-HU" sz="2400" i="1" dirty="0" err="1" smtClean="0">
                <a:solidFill>
                  <a:srgbClr val="FF0000"/>
                </a:solidFill>
              </a:rPr>
              <a:t>triggered</a:t>
            </a:r>
            <a:r>
              <a:rPr lang="hu-HU" sz="2400" i="1" dirty="0" smtClean="0">
                <a:solidFill>
                  <a:srgbClr val="FF0000"/>
                </a:solidFill>
              </a:rPr>
              <a:t> </a:t>
            </a:r>
            <a:r>
              <a:rPr lang="hu-HU" sz="2400" i="1" dirty="0" err="1" smtClean="0">
                <a:solidFill>
                  <a:srgbClr val="FF0000"/>
                </a:solidFill>
              </a:rPr>
              <a:t>painting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marL="1703388" indent="-342900"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pl. amikor a komponens először válik láthatóvá</a:t>
            </a:r>
          </a:p>
          <a:p>
            <a:pPr marL="1703388" indent="-342900">
              <a:buFont typeface="Wingdings" panose="05000000000000000000" pitchFamily="2" charset="2"/>
              <a:buChar char="ü"/>
            </a:pPr>
            <a:r>
              <a:rPr lang="hu-HU" sz="2400" dirty="0" err="1" smtClean="0">
                <a:solidFill>
                  <a:schemeClr val="accent4">
                    <a:lumMod val="50000"/>
                  </a:schemeClr>
                </a:solidFill>
              </a:rPr>
              <a:t>újraméreteződik</a:t>
            </a:r>
            <a:endParaRPr lang="hu-H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703388" indent="-342900"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sérül a felülete</a:t>
            </a:r>
          </a:p>
          <a:p>
            <a:pPr marL="539750" indent="-182563"/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az alkalmazás kezdeményezésére (</a:t>
            </a:r>
            <a:r>
              <a:rPr lang="hu-HU" sz="2400" i="1" dirty="0" err="1" smtClean="0">
                <a:solidFill>
                  <a:srgbClr val="FF0000"/>
                </a:solidFill>
              </a:rPr>
              <a:t>application-triggered</a:t>
            </a:r>
            <a:r>
              <a:rPr lang="hu-HU" sz="2400" i="1" dirty="0" smtClean="0">
                <a:solidFill>
                  <a:srgbClr val="FF0000"/>
                </a:solidFill>
              </a:rPr>
              <a:t> </a:t>
            </a:r>
            <a:r>
              <a:rPr lang="hu-HU" sz="2400" i="1" dirty="0" err="1" smtClean="0">
                <a:solidFill>
                  <a:srgbClr val="FF0000"/>
                </a:solidFill>
              </a:rPr>
              <a:t>painting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marL="1703388" indent="-342900"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belső 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állapotváltozás 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miatt</a:t>
            </a:r>
          </a:p>
          <a:p>
            <a:pPr marL="895350" indent="0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A </a:t>
            </a:r>
            <a:r>
              <a:rPr lang="hu-HU" sz="2400" b="1" dirty="0" err="1" smtClean="0">
                <a:solidFill>
                  <a:srgbClr val="FF0000"/>
                </a:solidFill>
              </a:rPr>
              <a:t>Component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 osztály </a:t>
            </a:r>
            <a:r>
              <a:rPr lang="hu-HU" sz="2400" b="1" dirty="0" err="1" smtClean="0">
                <a:solidFill>
                  <a:srgbClr val="FF0000"/>
                </a:solidFill>
              </a:rPr>
              <a:t>paint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 metódusa:</a:t>
            </a:r>
          </a:p>
          <a:p>
            <a:pPr marL="1360488" indent="0">
              <a:buNone/>
            </a:pP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000" b="1" dirty="0" err="1">
                <a:solidFill>
                  <a:schemeClr val="tx1"/>
                </a:solidFill>
              </a:rPr>
              <a:t>public</a:t>
            </a:r>
            <a:r>
              <a:rPr lang="hu-HU" sz="2000" b="1" dirty="0">
                <a:solidFill>
                  <a:schemeClr val="tx1"/>
                </a:solidFill>
              </a:rPr>
              <a:t> </a:t>
            </a:r>
            <a:r>
              <a:rPr lang="hu-HU" sz="2000" b="1" dirty="0" err="1">
                <a:solidFill>
                  <a:schemeClr val="tx1"/>
                </a:solidFill>
              </a:rPr>
              <a:t>void</a:t>
            </a:r>
            <a:r>
              <a:rPr lang="hu-HU" sz="2000" b="1" dirty="0">
                <a:solidFill>
                  <a:schemeClr val="tx1"/>
                </a:solidFill>
              </a:rPr>
              <a:t> </a:t>
            </a:r>
            <a:r>
              <a:rPr lang="hu-HU" sz="2000" b="1" dirty="0" err="1">
                <a:solidFill>
                  <a:schemeClr val="tx1"/>
                </a:solidFill>
              </a:rPr>
              <a:t>paint</a:t>
            </a:r>
            <a:r>
              <a:rPr lang="hu-HU" sz="2000" b="1" dirty="0">
                <a:solidFill>
                  <a:schemeClr val="tx1"/>
                </a:solidFill>
              </a:rPr>
              <a:t> (</a:t>
            </a:r>
            <a:r>
              <a:rPr lang="hu-HU" sz="2000" b="1" dirty="0" err="1">
                <a:solidFill>
                  <a:schemeClr val="tx1"/>
                </a:solidFill>
              </a:rPr>
              <a:t>Graphics</a:t>
            </a:r>
            <a:r>
              <a:rPr lang="hu-HU" sz="2000" b="1" dirty="0">
                <a:solidFill>
                  <a:schemeClr val="tx1"/>
                </a:solidFill>
              </a:rPr>
              <a:t> g)</a:t>
            </a:r>
          </a:p>
          <a:p>
            <a:pPr marL="45720" indent="0">
              <a:buNone/>
            </a:pP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	</a:t>
            </a:r>
            <a:r>
              <a:rPr lang="hu-HU" sz="2000" b="1" dirty="0" err="1" smtClean="0">
                <a:solidFill>
                  <a:schemeClr val="tx1"/>
                </a:solidFill>
              </a:rPr>
              <a:t>public</a:t>
            </a:r>
            <a:r>
              <a:rPr lang="hu-HU" sz="2000" b="1" dirty="0" smtClean="0">
                <a:solidFill>
                  <a:schemeClr val="tx1"/>
                </a:solidFill>
              </a:rPr>
              <a:t> </a:t>
            </a:r>
            <a:r>
              <a:rPr lang="hu-HU" sz="2000" b="1" dirty="0" err="1">
                <a:solidFill>
                  <a:schemeClr val="tx1"/>
                </a:solidFill>
              </a:rPr>
              <a:t>void</a:t>
            </a:r>
            <a:r>
              <a:rPr lang="hu-HU" sz="2000" b="1" dirty="0">
                <a:solidFill>
                  <a:schemeClr val="tx1"/>
                </a:solidFill>
              </a:rPr>
              <a:t> update (</a:t>
            </a:r>
            <a:r>
              <a:rPr lang="hu-HU" sz="2000" b="1" dirty="0" err="1">
                <a:solidFill>
                  <a:schemeClr val="tx1"/>
                </a:solidFill>
              </a:rPr>
              <a:t>Graphics</a:t>
            </a:r>
            <a:r>
              <a:rPr lang="hu-HU" sz="2000" b="1" dirty="0">
                <a:solidFill>
                  <a:schemeClr val="tx1"/>
                </a:solidFill>
              </a:rPr>
              <a:t> g</a:t>
            </a:r>
            <a:r>
              <a:rPr lang="hu-HU" sz="2000" b="1" dirty="0" smtClean="0">
                <a:solidFill>
                  <a:schemeClr val="tx1"/>
                </a:solidFill>
              </a:rPr>
              <a:t>)</a:t>
            </a:r>
          </a:p>
          <a:p>
            <a:pPr marL="45720" indent="0">
              <a:buNone/>
            </a:pP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Ha csak rajzolni szeretnénk : használjuk a rajzvásznat </a:t>
            </a:r>
            <a:r>
              <a:rPr lang="hu-HU" sz="2000" b="1" dirty="0" smtClean="0">
                <a:solidFill>
                  <a:schemeClr val="tx1"/>
                </a:solidFill>
              </a:rPr>
              <a:t>(</a:t>
            </a:r>
            <a:r>
              <a:rPr lang="hu-HU" sz="2400" b="1" dirty="0" err="1">
                <a:solidFill>
                  <a:srgbClr val="FF0000"/>
                </a:solidFill>
              </a:rPr>
              <a:t>Canvas</a:t>
            </a:r>
            <a:r>
              <a:rPr lang="hu-HU" sz="2000" b="1" dirty="0" smtClean="0">
                <a:solidFill>
                  <a:schemeClr val="tx1"/>
                </a:solidFill>
              </a:rPr>
              <a:t>) </a:t>
            </a:r>
            <a:endParaRPr lang="hu-HU" sz="2000" b="1" dirty="0">
              <a:solidFill>
                <a:schemeClr val="tx1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9326880" y="2473692"/>
            <a:ext cx="1848051" cy="606391"/>
          </a:xfrm>
          <a:prstGeom prst="borderCallout1">
            <a:avLst>
              <a:gd name="adj1" fmla="val 18750"/>
              <a:gd name="adj2" fmla="val -8333"/>
              <a:gd name="adj3" fmla="val -66864"/>
              <a:gd name="adj4" fmla="val -32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err="1"/>
              <a:t>p</a:t>
            </a:r>
            <a:r>
              <a:rPr lang="hu-HU" sz="2400" b="1" dirty="0" err="1" smtClean="0"/>
              <a:t>aint</a:t>
            </a:r>
            <a:endParaRPr lang="en-GB" sz="2400" b="1" dirty="0"/>
          </a:p>
        </p:txBody>
      </p:sp>
      <p:sp>
        <p:nvSpPr>
          <p:cNvPr id="7" name="Line Callout 1 6"/>
          <p:cNvSpPr/>
          <p:nvPr/>
        </p:nvSpPr>
        <p:spPr>
          <a:xfrm>
            <a:off x="9326880" y="4562374"/>
            <a:ext cx="1848051" cy="606391"/>
          </a:xfrm>
          <a:prstGeom prst="borderCallout1">
            <a:avLst>
              <a:gd name="adj1" fmla="val 18750"/>
              <a:gd name="adj2" fmla="val -8333"/>
              <a:gd name="adj3" fmla="val -66864"/>
              <a:gd name="adj4" fmla="val -32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err="1" smtClean="0"/>
              <a:t>repaint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4757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2860" y="449960"/>
            <a:ext cx="9875520" cy="638477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  <a:latin typeface="+mj-lt"/>
              </a:rPr>
              <a:t>Példa: pöttyök </a:t>
            </a:r>
            <a:r>
              <a:rPr lang="hu-HU" sz="3000" dirty="0">
                <a:solidFill>
                  <a:srgbClr val="C00000"/>
                </a:solidFill>
                <a:latin typeface="+mj-lt"/>
              </a:rPr>
              <a:t>rajzolása egérrel egy keretben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3352" y="1042657"/>
            <a:ext cx="5163936" cy="55465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2437" lvl="1" indent="0" defTabSz="895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200" dirty="0" smtClean="0"/>
              <a:t> Rajzvászon segítségével:</a:t>
            </a:r>
          </a:p>
          <a:p>
            <a:pPr marL="452437" lvl="1" indent="0" defTabSz="895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200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</a:p>
          <a:p>
            <a:pPr marL="182563" lvl="1" indent="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500" b="1" dirty="0" err="1">
                <a:solidFill>
                  <a:schemeClr val="tx1"/>
                </a:solidFill>
              </a:rPr>
              <a:t>i</a:t>
            </a:r>
            <a:r>
              <a:rPr lang="hu-HU" sz="1500" b="1" dirty="0" err="1">
                <a:solidFill>
                  <a:schemeClr val="tx1"/>
                </a:solidFill>
              </a:rPr>
              <a:t>mport</a:t>
            </a:r>
            <a:r>
              <a:rPr lang="hu-HU" sz="1500" b="1" dirty="0">
                <a:solidFill>
                  <a:schemeClr val="tx1"/>
                </a:solidFill>
              </a:rPr>
              <a:t> </a:t>
            </a:r>
            <a:r>
              <a:rPr lang="hu-HU" sz="1500" b="1" dirty="0" err="1">
                <a:solidFill>
                  <a:schemeClr val="tx1"/>
                </a:solidFill>
              </a:rPr>
              <a:t>java.awt.Canvas</a:t>
            </a:r>
            <a:r>
              <a:rPr lang="en-GB" sz="1500" b="1" dirty="0">
                <a:solidFill>
                  <a:schemeClr val="tx1"/>
                </a:solidFill>
              </a:rPr>
              <a:t>;</a:t>
            </a:r>
          </a:p>
          <a:p>
            <a:pPr marL="182563" lvl="1" indent="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500" b="1" dirty="0" smtClean="0">
                <a:solidFill>
                  <a:schemeClr val="tx1"/>
                </a:solidFill>
              </a:rPr>
              <a:t>public </a:t>
            </a:r>
            <a:r>
              <a:rPr lang="en-GB" sz="1500" b="1" dirty="0">
                <a:solidFill>
                  <a:schemeClr val="tx1"/>
                </a:solidFill>
              </a:rPr>
              <a:t>class </a:t>
            </a:r>
            <a:r>
              <a:rPr lang="en-GB" sz="1500" b="1" dirty="0" err="1">
                <a:solidFill>
                  <a:schemeClr val="tx1"/>
                </a:solidFill>
              </a:rPr>
              <a:t>MyCanvas</a:t>
            </a:r>
            <a:r>
              <a:rPr lang="en-GB" sz="1500" b="1" dirty="0">
                <a:solidFill>
                  <a:schemeClr val="tx1"/>
                </a:solidFill>
              </a:rPr>
              <a:t> extends Canvas {</a:t>
            </a:r>
          </a:p>
          <a:p>
            <a:pPr marL="182563" lvl="1" indent="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en-GB" sz="1500" b="1" dirty="0">
                <a:solidFill>
                  <a:schemeClr val="tx1"/>
                </a:solidFill>
              </a:rPr>
              <a:t>	private </a:t>
            </a:r>
            <a:r>
              <a:rPr lang="en-GB" sz="1500" b="1" dirty="0" err="1">
                <a:solidFill>
                  <a:schemeClr val="tx1"/>
                </a:solidFill>
              </a:rPr>
              <a:t>int</a:t>
            </a:r>
            <a:r>
              <a:rPr lang="en-GB" sz="1500" b="1" dirty="0">
                <a:solidFill>
                  <a:schemeClr val="tx1"/>
                </a:solidFill>
              </a:rPr>
              <a:t> x = 0;</a:t>
            </a:r>
          </a:p>
          <a:p>
            <a:pPr marL="182563" lvl="1" indent="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en-GB" sz="1500" b="1" dirty="0">
                <a:solidFill>
                  <a:schemeClr val="tx1"/>
                </a:solidFill>
              </a:rPr>
              <a:t>	private </a:t>
            </a:r>
            <a:r>
              <a:rPr lang="en-GB" sz="1500" b="1" dirty="0" err="1">
                <a:solidFill>
                  <a:schemeClr val="tx1"/>
                </a:solidFill>
              </a:rPr>
              <a:t>int</a:t>
            </a:r>
            <a:r>
              <a:rPr lang="en-GB" sz="1500" b="1" dirty="0">
                <a:solidFill>
                  <a:schemeClr val="tx1"/>
                </a:solidFill>
              </a:rPr>
              <a:t> y = 0;</a:t>
            </a:r>
          </a:p>
          <a:p>
            <a:pPr marL="182563" lvl="1" indent="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en-GB" sz="1500" b="1" dirty="0">
                <a:solidFill>
                  <a:schemeClr val="tx1"/>
                </a:solidFill>
              </a:rPr>
              <a:t>	public </a:t>
            </a:r>
            <a:r>
              <a:rPr lang="en-GB" sz="1500" b="1" dirty="0" err="1">
                <a:solidFill>
                  <a:schemeClr val="tx1"/>
                </a:solidFill>
              </a:rPr>
              <a:t>MyCanvas</a:t>
            </a:r>
            <a:r>
              <a:rPr lang="en-GB" sz="1500" b="1" dirty="0">
                <a:solidFill>
                  <a:schemeClr val="tx1"/>
                </a:solidFill>
              </a:rPr>
              <a:t> () </a:t>
            </a:r>
            <a:r>
              <a:rPr lang="en-GB" sz="1500" b="1" dirty="0" smtClean="0">
                <a:solidFill>
                  <a:schemeClr val="tx1"/>
                </a:solidFill>
              </a:rPr>
              <a:t>{</a:t>
            </a:r>
          </a:p>
          <a:p>
            <a:pPr marL="182563" lvl="1" indent="0" defTabSz="447675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625475" algn="l"/>
              </a:tabLst>
            </a:pPr>
            <a:r>
              <a:rPr lang="en-GB" sz="1500" b="1" dirty="0">
                <a:solidFill>
                  <a:schemeClr val="tx1"/>
                </a:solidFill>
              </a:rPr>
              <a:t>	</a:t>
            </a:r>
            <a:r>
              <a:rPr lang="en-GB" sz="1500" b="1" dirty="0" smtClean="0">
                <a:solidFill>
                  <a:schemeClr val="tx1"/>
                </a:solidFill>
              </a:rPr>
              <a:t>	</a:t>
            </a:r>
            <a:r>
              <a:rPr lang="en-GB" sz="1500" b="1" dirty="0" err="1" smtClean="0">
                <a:solidFill>
                  <a:schemeClr val="tx1"/>
                </a:solidFill>
              </a:rPr>
              <a:t>setBackground</a:t>
            </a:r>
            <a:r>
              <a:rPr lang="en-GB" sz="1500" b="1" dirty="0" smtClean="0">
                <a:solidFill>
                  <a:schemeClr val="tx1"/>
                </a:solidFill>
              </a:rPr>
              <a:t> ( new </a:t>
            </a:r>
            <a:r>
              <a:rPr lang="en-GB" sz="1500" b="1" dirty="0" err="1" smtClean="0">
                <a:solidFill>
                  <a:schemeClr val="tx1"/>
                </a:solidFill>
              </a:rPr>
              <a:t>Color</a:t>
            </a:r>
            <a:r>
              <a:rPr lang="en-GB" sz="1500" b="1" dirty="0" smtClean="0">
                <a:solidFill>
                  <a:schemeClr val="tx1"/>
                </a:solidFill>
              </a:rPr>
              <a:t> ( 50, 100, 250));</a:t>
            </a:r>
          </a:p>
          <a:p>
            <a:pPr marL="182563" lvl="1" indent="0" defTabSz="447675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625475" algn="l"/>
              </a:tabLst>
            </a:pPr>
            <a:r>
              <a:rPr lang="en-GB" sz="1500" b="1" dirty="0" smtClean="0">
                <a:solidFill>
                  <a:schemeClr val="tx1"/>
                </a:solidFill>
              </a:rPr>
              <a:t>		</a:t>
            </a:r>
            <a:r>
              <a:rPr lang="en-GB" sz="1500" b="1" dirty="0" err="1" smtClean="0">
                <a:solidFill>
                  <a:schemeClr val="tx1"/>
                </a:solidFill>
              </a:rPr>
              <a:t>addMouseListener</a:t>
            </a:r>
            <a:r>
              <a:rPr lang="en-GB" sz="1500" b="1" dirty="0" smtClean="0">
                <a:solidFill>
                  <a:schemeClr val="tx1"/>
                </a:solidFill>
              </a:rPr>
              <a:t> ( new </a:t>
            </a:r>
            <a:r>
              <a:rPr lang="en-GB" sz="1500" b="1" dirty="0" err="1" smtClean="0">
                <a:solidFill>
                  <a:schemeClr val="tx1"/>
                </a:solidFill>
              </a:rPr>
              <a:t>MouseAdapter</a:t>
            </a:r>
            <a:r>
              <a:rPr lang="en-GB" sz="1500" b="1" dirty="0" smtClean="0">
                <a:solidFill>
                  <a:schemeClr val="tx1"/>
                </a:solidFill>
              </a:rPr>
              <a:t> () {</a:t>
            </a:r>
          </a:p>
          <a:p>
            <a:pPr marL="182563" lvl="1" indent="0" defTabSz="625475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en-GB" sz="1500" b="1" dirty="0">
                <a:solidFill>
                  <a:schemeClr val="tx1"/>
                </a:solidFill>
              </a:rPr>
              <a:t>	</a:t>
            </a:r>
            <a:r>
              <a:rPr lang="en-GB" sz="1500" b="1" dirty="0" smtClean="0">
                <a:solidFill>
                  <a:schemeClr val="tx1"/>
                </a:solidFill>
              </a:rPr>
              <a:t>		public void </a:t>
            </a:r>
            <a:r>
              <a:rPr lang="en-GB" sz="1500" b="1" dirty="0" err="1" smtClean="0">
                <a:solidFill>
                  <a:schemeClr val="tx1"/>
                </a:solidFill>
              </a:rPr>
              <a:t>mousePressed</a:t>
            </a:r>
            <a:r>
              <a:rPr lang="en-GB" sz="1500" b="1" dirty="0" smtClean="0">
                <a:solidFill>
                  <a:schemeClr val="tx1"/>
                </a:solidFill>
              </a:rPr>
              <a:t> (</a:t>
            </a:r>
            <a:r>
              <a:rPr lang="en-GB" sz="1500" b="1" dirty="0" err="1" smtClean="0">
                <a:solidFill>
                  <a:schemeClr val="tx1"/>
                </a:solidFill>
              </a:rPr>
              <a:t>MouseEvent</a:t>
            </a:r>
            <a:r>
              <a:rPr lang="en-GB" sz="1500" b="1" dirty="0" smtClean="0">
                <a:solidFill>
                  <a:schemeClr val="tx1"/>
                </a:solidFill>
              </a:rPr>
              <a:t> e) {</a:t>
            </a:r>
          </a:p>
          <a:p>
            <a:pPr marL="182563" lvl="1" indent="0" defTabSz="625475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en-GB" sz="1500" b="1" dirty="0">
                <a:solidFill>
                  <a:schemeClr val="tx1"/>
                </a:solidFill>
              </a:rPr>
              <a:t>	</a:t>
            </a:r>
            <a:r>
              <a:rPr lang="en-GB" sz="1500" b="1" dirty="0" smtClean="0">
                <a:solidFill>
                  <a:schemeClr val="tx1"/>
                </a:solidFill>
              </a:rPr>
              <a:t>			x = </a:t>
            </a:r>
            <a:r>
              <a:rPr lang="en-GB" sz="1500" b="1" dirty="0" err="1" smtClean="0">
                <a:solidFill>
                  <a:schemeClr val="tx1"/>
                </a:solidFill>
              </a:rPr>
              <a:t>e.getX</a:t>
            </a:r>
            <a:r>
              <a:rPr lang="en-GB" sz="1500" b="1" dirty="0" smtClean="0">
                <a:solidFill>
                  <a:schemeClr val="tx1"/>
                </a:solidFill>
              </a:rPr>
              <a:t> ();</a:t>
            </a:r>
          </a:p>
          <a:p>
            <a:pPr marL="182563" lvl="1" indent="0" defTabSz="625475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en-GB" sz="1500" b="1" dirty="0">
                <a:solidFill>
                  <a:schemeClr val="tx1"/>
                </a:solidFill>
              </a:rPr>
              <a:t>	</a:t>
            </a:r>
            <a:r>
              <a:rPr lang="en-GB" sz="1500" b="1" dirty="0" smtClean="0">
                <a:solidFill>
                  <a:schemeClr val="tx1"/>
                </a:solidFill>
              </a:rPr>
              <a:t>			y = </a:t>
            </a:r>
            <a:r>
              <a:rPr lang="en-GB" sz="1500" b="1" dirty="0" err="1" smtClean="0">
                <a:solidFill>
                  <a:schemeClr val="tx1"/>
                </a:solidFill>
              </a:rPr>
              <a:t>e.getY</a:t>
            </a:r>
            <a:r>
              <a:rPr lang="en-GB" sz="1500" b="1" dirty="0" smtClean="0">
                <a:solidFill>
                  <a:schemeClr val="tx1"/>
                </a:solidFill>
              </a:rPr>
              <a:t> ();</a:t>
            </a:r>
          </a:p>
          <a:p>
            <a:pPr marL="182563" lvl="1" indent="0" defTabSz="625475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en-GB" sz="1500" b="1" dirty="0">
                <a:solidFill>
                  <a:schemeClr val="tx1"/>
                </a:solidFill>
              </a:rPr>
              <a:t>	</a:t>
            </a:r>
            <a:r>
              <a:rPr lang="en-GB" sz="1500" b="1" dirty="0" smtClean="0">
                <a:solidFill>
                  <a:schemeClr val="tx1"/>
                </a:solidFill>
              </a:rPr>
              <a:t>			repaint();</a:t>
            </a:r>
          </a:p>
          <a:p>
            <a:pPr marL="182563" lvl="1" indent="0" defTabSz="625475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en-GB" sz="1500" b="1" dirty="0">
                <a:solidFill>
                  <a:schemeClr val="tx1"/>
                </a:solidFill>
              </a:rPr>
              <a:t>	</a:t>
            </a:r>
            <a:r>
              <a:rPr lang="en-GB" sz="1500" b="1" dirty="0" smtClean="0">
                <a:solidFill>
                  <a:schemeClr val="tx1"/>
                </a:solidFill>
              </a:rPr>
              <a:t>		}</a:t>
            </a:r>
          </a:p>
          <a:p>
            <a:pPr marL="182563" lvl="1" indent="0" defTabSz="8953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500" b="1" dirty="0">
                <a:solidFill>
                  <a:schemeClr val="tx1"/>
                </a:solidFill>
              </a:rPr>
              <a:t>	</a:t>
            </a:r>
            <a:r>
              <a:rPr lang="en-GB" sz="1500" b="1" dirty="0" smtClean="0">
                <a:solidFill>
                  <a:schemeClr val="tx1"/>
                </a:solidFill>
              </a:rPr>
              <a:t>});</a:t>
            </a:r>
          </a:p>
          <a:p>
            <a:pPr marL="182563" lvl="1" indent="0" defTabSz="8953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en-GB" sz="1500" b="1" dirty="0">
                <a:solidFill>
                  <a:schemeClr val="tx1"/>
                </a:solidFill>
              </a:rPr>
              <a:t>	</a:t>
            </a:r>
            <a:r>
              <a:rPr lang="en-GB" sz="1500" b="1" dirty="0" smtClean="0">
                <a:solidFill>
                  <a:schemeClr val="tx1"/>
                </a:solidFill>
              </a:rPr>
              <a:t>}</a:t>
            </a:r>
          </a:p>
          <a:p>
            <a:pPr marL="182563" lvl="1" indent="0" defTabSz="8953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en-GB" sz="1500" b="1" dirty="0">
                <a:solidFill>
                  <a:schemeClr val="tx1"/>
                </a:solidFill>
              </a:rPr>
              <a:t>	</a:t>
            </a:r>
            <a:r>
              <a:rPr lang="en-GB" sz="1500" b="1" dirty="0" smtClean="0">
                <a:solidFill>
                  <a:schemeClr val="tx1"/>
                </a:solidFill>
              </a:rPr>
              <a:t>public void paint (Graphics g) {</a:t>
            </a:r>
          </a:p>
          <a:p>
            <a:pPr marL="182563" lvl="1" indent="0" defTabSz="8953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en-GB" sz="1500" b="1" dirty="0">
                <a:solidFill>
                  <a:schemeClr val="tx1"/>
                </a:solidFill>
              </a:rPr>
              <a:t>		</a:t>
            </a:r>
            <a:r>
              <a:rPr lang="en-GB" sz="1500" b="1" dirty="0" err="1" smtClean="0">
                <a:solidFill>
                  <a:schemeClr val="tx1"/>
                </a:solidFill>
              </a:rPr>
              <a:t>g.setColor</a:t>
            </a:r>
            <a:r>
              <a:rPr lang="en-GB" sz="1500" b="1" dirty="0" smtClean="0">
                <a:solidFill>
                  <a:schemeClr val="tx1"/>
                </a:solidFill>
              </a:rPr>
              <a:t> (</a:t>
            </a:r>
            <a:r>
              <a:rPr lang="en-GB" sz="1500" b="1" dirty="0" err="1" smtClean="0">
                <a:solidFill>
                  <a:schemeClr val="tx1"/>
                </a:solidFill>
              </a:rPr>
              <a:t>Color.red</a:t>
            </a:r>
            <a:r>
              <a:rPr lang="en-GB" sz="1500" b="1" dirty="0" smtClean="0">
                <a:solidFill>
                  <a:schemeClr val="tx1"/>
                </a:solidFill>
              </a:rPr>
              <a:t>);</a:t>
            </a:r>
          </a:p>
          <a:p>
            <a:pPr marL="182563" lvl="1" indent="0" defTabSz="8953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en-GB" sz="1500" b="1" dirty="0">
                <a:solidFill>
                  <a:schemeClr val="tx1"/>
                </a:solidFill>
              </a:rPr>
              <a:t>	</a:t>
            </a:r>
            <a:r>
              <a:rPr lang="en-GB" sz="1500" b="1" dirty="0" smtClean="0">
                <a:solidFill>
                  <a:schemeClr val="tx1"/>
                </a:solidFill>
              </a:rPr>
              <a:t>	</a:t>
            </a:r>
            <a:r>
              <a:rPr lang="en-GB" sz="1500" b="1" dirty="0" err="1" smtClean="0">
                <a:solidFill>
                  <a:schemeClr val="tx1"/>
                </a:solidFill>
              </a:rPr>
              <a:t>g.fillOval</a:t>
            </a:r>
            <a:r>
              <a:rPr lang="en-GB" sz="1500" b="1" dirty="0" smtClean="0">
                <a:solidFill>
                  <a:schemeClr val="tx1"/>
                </a:solidFill>
              </a:rPr>
              <a:t> (x, y, 20, 20);</a:t>
            </a:r>
          </a:p>
          <a:p>
            <a:pPr marL="182563" lvl="1" indent="0" defTabSz="8953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en-GB" sz="1500" b="1" dirty="0">
                <a:solidFill>
                  <a:schemeClr val="tx1"/>
                </a:solidFill>
              </a:rPr>
              <a:t>	</a:t>
            </a:r>
            <a:r>
              <a:rPr lang="en-GB" sz="1500" b="1" dirty="0" smtClean="0">
                <a:solidFill>
                  <a:schemeClr val="tx1"/>
                </a:solidFill>
              </a:rPr>
              <a:t>}</a:t>
            </a:r>
          </a:p>
          <a:p>
            <a:pPr marL="182563" lvl="1" indent="0" defTabSz="8953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endParaRPr lang="en-GB" sz="1500" b="1" dirty="0" smtClean="0">
              <a:solidFill>
                <a:schemeClr val="tx1"/>
              </a:solidFill>
            </a:endParaRPr>
          </a:p>
          <a:p>
            <a:pPr marL="182563" lvl="1" indent="0" defTabSz="895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539750" algn="l"/>
              </a:tabLst>
            </a:pPr>
            <a:r>
              <a:rPr lang="en-GB" b="1" dirty="0" smtClean="0">
                <a:solidFill>
                  <a:schemeClr val="tx1"/>
                </a:solidFill>
              </a:rPr>
              <a:t>		</a:t>
            </a:r>
          </a:p>
          <a:p>
            <a:pPr marL="452437" lvl="1" indent="0" defTabSz="895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2124080" lvl="8" indent="0">
              <a:spcBef>
                <a:spcPts val="400"/>
              </a:spcBef>
              <a:buNone/>
            </a:pP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19003" y="1042657"/>
            <a:ext cx="5130229" cy="52999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82563" lvl="1" indent="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GB" sz="1500" b="1" dirty="0" smtClean="0"/>
          </a:p>
          <a:p>
            <a:pPr marL="182563" lvl="1" indent="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500" b="1" dirty="0" smtClean="0"/>
              <a:t>public static void main (String [] </a:t>
            </a:r>
            <a:r>
              <a:rPr lang="en-GB" sz="1500" b="1" dirty="0" err="1" smtClean="0"/>
              <a:t>args</a:t>
            </a:r>
            <a:r>
              <a:rPr lang="en-GB" sz="1500" b="1" dirty="0" smtClean="0"/>
              <a:t>)</a:t>
            </a:r>
          </a:p>
          <a:p>
            <a:pPr marL="182563" lvl="1" indent="0" defTabSz="5397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500" b="1" dirty="0" smtClean="0"/>
              <a:t>	Frame f = new Frame (“</a:t>
            </a:r>
            <a:r>
              <a:rPr lang="en-GB" sz="1500" b="1" dirty="0" err="1" smtClean="0"/>
              <a:t>Rajzolunk</a:t>
            </a:r>
            <a:r>
              <a:rPr lang="en-GB" sz="1500" b="1" dirty="0" smtClean="0"/>
              <a:t>”);</a:t>
            </a:r>
          </a:p>
          <a:p>
            <a:pPr marL="182563" lvl="1" indent="0" defTabSz="5397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500" b="1" dirty="0"/>
              <a:t>	</a:t>
            </a:r>
            <a:r>
              <a:rPr lang="en-GB" sz="1500" b="1" dirty="0" err="1" smtClean="0"/>
              <a:t>f.setBounds</a:t>
            </a:r>
            <a:r>
              <a:rPr lang="en-GB" sz="1500" b="1" dirty="0" smtClean="0"/>
              <a:t> ( 50, 50, 300, 200);</a:t>
            </a:r>
          </a:p>
          <a:p>
            <a:pPr marL="182563" lvl="1" indent="0" defTabSz="5397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500" b="1" dirty="0"/>
              <a:t>	</a:t>
            </a:r>
            <a:r>
              <a:rPr lang="en-GB" sz="1500" b="1" dirty="0" err="1" smtClean="0"/>
              <a:t>f.add</a:t>
            </a:r>
            <a:r>
              <a:rPr lang="en-GB" sz="1500" b="1" dirty="0" smtClean="0"/>
              <a:t> ( new </a:t>
            </a:r>
            <a:r>
              <a:rPr lang="en-GB" sz="1500" b="1" dirty="0" err="1" smtClean="0"/>
              <a:t>MyCanvas</a:t>
            </a:r>
            <a:r>
              <a:rPr lang="en-GB" sz="1500" b="1" dirty="0" smtClean="0"/>
              <a:t> (), </a:t>
            </a:r>
            <a:r>
              <a:rPr lang="en-GB" sz="1500" b="1" dirty="0" err="1" smtClean="0"/>
              <a:t>BorderLayout.CENTER</a:t>
            </a:r>
            <a:r>
              <a:rPr lang="en-GB" sz="1500" b="1" dirty="0" smtClean="0"/>
              <a:t>);</a:t>
            </a:r>
          </a:p>
          <a:p>
            <a:pPr marL="182563" lvl="1" indent="0" defTabSz="5397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500" b="1" dirty="0"/>
              <a:t>	</a:t>
            </a:r>
            <a:r>
              <a:rPr lang="en-GB" sz="1500" b="1" dirty="0" err="1" smtClean="0"/>
              <a:t>f.addWindowListener</a:t>
            </a:r>
            <a:r>
              <a:rPr lang="en-GB" sz="1500" b="1" dirty="0" smtClean="0"/>
              <a:t> ( new </a:t>
            </a:r>
            <a:r>
              <a:rPr lang="en-GB" sz="1500" b="1" dirty="0" err="1" smtClean="0"/>
              <a:t>WindowAdapter</a:t>
            </a:r>
            <a:r>
              <a:rPr lang="en-GB" sz="1500" b="1" dirty="0" smtClean="0"/>
              <a:t> () {</a:t>
            </a:r>
          </a:p>
          <a:p>
            <a:pPr marL="182563" lvl="1" indent="0" defTabSz="5397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500" b="1" dirty="0"/>
              <a:t>	</a:t>
            </a:r>
            <a:r>
              <a:rPr lang="en-GB" sz="1500" b="1" dirty="0" smtClean="0"/>
              <a:t>	public void </a:t>
            </a:r>
            <a:r>
              <a:rPr lang="en-GB" sz="1500" b="1" dirty="0" err="1" smtClean="0"/>
              <a:t>windowClosing</a:t>
            </a:r>
            <a:r>
              <a:rPr lang="en-GB" sz="1500" b="1" dirty="0" smtClean="0"/>
              <a:t> (</a:t>
            </a:r>
            <a:r>
              <a:rPr lang="en-GB" sz="1500" b="1" dirty="0" err="1" smtClean="0"/>
              <a:t>WindowEvent</a:t>
            </a:r>
            <a:r>
              <a:rPr lang="en-GB" sz="1500" b="1" dirty="0" smtClean="0"/>
              <a:t> e) {</a:t>
            </a:r>
          </a:p>
          <a:p>
            <a:pPr marL="182563" lvl="1" indent="0" defTabSz="5397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500" b="1" dirty="0"/>
              <a:t>	</a:t>
            </a:r>
            <a:r>
              <a:rPr lang="en-GB" sz="1500" b="1" dirty="0" smtClean="0"/>
              <a:t>		</a:t>
            </a:r>
            <a:r>
              <a:rPr lang="en-GB" sz="1500" b="1" dirty="0" err="1" smtClean="0"/>
              <a:t>System.exit</a:t>
            </a:r>
            <a:r>
              <a:rPr lang="en-GB" sz="1500" b="1" dirty="0" smtClean="0"/>
              <a:t> (0);</a:t>
            </a:r>
          </a:p>
          <a:p>
            <a:pPr marL="182563" lvl="1" indent="0" defTabSz="5397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500" b="1" dirty="0"/>
              <a:t>	</a:t>
            </a:r>
            <a:r>
              <a:rPr lang="en-GB" sz="1500" b="1" dirty="0" smtClean="0"/>
              <a:t>	}</a:t>
            </a:r>
          </a:p>
          <a:p>
            <a:pPr marL="182563" lvl="1" indent="0" defTabSz="5397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500" b="1" dirty="0"/>
              <a:t>	</a:t>
            </a:r>
            <a:r>
              <a:rPr lang="en-GB" sz="1500" b="1" dirty="0" smtClean="0"/>
              <a:t>});</a:t>
            </a:r>
          </a:p>
          <a:p>
            <a:pPr marL="182563" lvl="1" indent="0" defTabSz="5397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500" b="1" dirty="0"/>
              <a:t>	</a:t>
            </a:r>
            <a:r>
              <a:rPr lang="en-GB" sz="1500" b="1" dirty="0" err="1" smtClean="0"/>
              <a:t>f.setVisible</a:t>
            </a:r>
            <a:r>
              <a:rPr lang="en-GB" sz="1500" b="1" dirty="0" smtClean="0"/>
              <a:t> (true);</a:t>
            </a:r>
          </a:p>
          <a:p>
            <a:pPr marL="182563" lvl="1" indent="0" defTabSz="5397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500" b="1" dirty="0" smtClean="0"/>
              <a:t>}</a:t>
            </a:r>
          </a:p>
          <a:p>
            <a:pPr marL="182563" lvl="1" indent="0" defTabSz="5397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GB" sz="1500" b="1" dirty="0"/>
          </a:p>
          <a:p>
            <a:pPr marL="0" lvl="1" defTabSz="5397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500" b="1" dirty="0" smtClean="0"/>
              <a:t>}</a:t>
            </a:r>
            <a:endParaRPr lang="hu-HU" sz="1500" b="1" dirty="0" smtClean="0"/>
          </a:p>
          <a:p>
            <a:pPr marL="182563" lvl="1" indent="0" defTabSz="5397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hu-HU" sz="2200" dirty="0">
                <a:solidFill>
                  <a:schemeClr val="accent1"/>
                </a:solidFill>
              </a:rPr>
              <a:t>Megjegyzés:</a:t>
            </a:r>
          </a:p>
          <a:p>
            <a:pPr marL="182563" lvl="1" indent="0" defTabSz="539750">
              <a:spcBef>
                <a:spcPts val="300"/>
              </a:spcBef>
              <a:spcAft>
                <a:spcPts val="300"/>
              </a:spcAft>
              <a:buNone/>
            </a:pPr>
            <a:r>
              <a:rPr lang="hu-HU" sz="1600" b="1" i="1" dirty="0" smtClean="0">
                <a:solidFill>
                  <a:schemeClr val="accent3">
                    <a:lumMod val="50000"/>
                  </a:schemeClr>
                </a:solidFill>
              </a:rPr>
              <a:t>Ha szeretnénk, hogy a már megrajzolt pöttyök is </a:t>
            </a:r>
            <a:r>
              <a:rPr lang="hu-HU" sz="1600" b="1" i="1" dirty="0" err="1" smtClean="0">
                <a:solidFill>
                  <a:schemeClr val="accent3">
                    <a:lumMod val="50000"/>
                  </a:schemeClr>
                </a:solidFill>
              </a:rPr>
              <a:t>látszodjanak</a:t>
            </a:r>
            <a:r>
              <a:rPr lang="hu-HU" sz="1600" b="1" i="1" dirty="0" smtClean="0">
                <a:solidFill>
                  <a:schemeClr val="accent3">
                    <a:lumMod val="50000"/>
                  </a:schemeClr>
                </a:solidFill>
              </a:rPr>
              <a:t>, újra kell definiálni az update metódust:</a:t>
            </a:r>
            <a:endParaRPr lang="en-GB" sz="15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639763" lvl="2" defTabSz="539750">
              <a:spcBef>
                <a:spcPts val="600"/>
              </a:spcBef>
              <a:spcAft>
                <a:spcPts val="300"/>
              </a:spcAft>
            </a:pPr>
            <a:r>
              <a:rPr lang="en-GB" sz="1500" b="1" dirty="0"/>
              <a:t>public void update (Graphics g) {</a:t>
            </a:r>
            <a:endParaRPr lang="hu-HU" sz="1500" b="1" dirty="0"/>
          </a:p>
          <a:p>
            <a:pPr marL="639763" lvl="2" defTabSz="5397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</a:pPr>
            <a:r>
              <a:rPr lang="hu-HU" sz="1500" b="1" dirty="0" smtClean="0"/>
              <a:t>	</a:t>
            </a:r>
            <a:r>
              <a:rPr lang="en-GB" sz="1500" b="1" dirty="0" smtClean="0"/>
              <a:t>paint </a:t>
            </a:r>
            <a:r>
              <a:rPr lang="en-GB" sz="1500" b="1" dirty="0"/>
              <a:t>(g);</a:t>
            </a:r>
          </a:p>
          <a:p>
            <a:pPr marL="639763" lvl="2" defTabSz="5397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500" b="1" dirty="0"/>
              <a:t>}</a:t>
            </a:r>
          </a:p>
          <a:p>
            <a:pPr marL="182563" lvl="1" indent="0" defTabSz="5397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hu-HU" sz="1500" b="1" dirty="0" smtClean="0"/>
          </a:p>
        </p:txBody>
      </p:sp>
    </p:spTree>
    <p:extLst>
      <p:ext uri="{BB962C8B-B14F-4D97-AF65-F5344CB8AC3E}">
        <p14:creationId xmlns:p14="http://schemas.microsoft.com/office/powerpoint/2010/main" val="181617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2013" y="1155031"/>
            <a:ext cx="11319308" cy="52650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45720" indent="0">
              <a:spcBef>
                <a:spcPts val="600"/>
              </a:spcBef>
              <a:spcAft>
                <a:spcPts val="300"/>
              </a:spcAft>
              <a:buNone/>
            </a:pPr>
            <a:endParaRPr lang="hu-H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82563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hu-HU" sz="2400" b="1" dirty="0" smtClean="0">
                <a:solidFill>
                  <a:srgbClr val="FF0000"/>
                </a:solidFill>
              </a:rPr>
              <a:t>Image </a:t>
            </a:r>
            <a:r>
              <a:rPr lang="hu-HU" sz="2400" b="1" dirty="0">
                <a:solidFill>
                  <a:srgbClr val="FF0000"/>
                </a:solidFill>
              </a:rPr>
              <a:t>absztrakt </a:t>
            </a:r>
            <a:r>
              <a:rPr lang="hu-HU" sz="2400" b="1" dirty="0" smtClean="0">
                <a:solidFill>
                  <a:srgbClr val="FF0000"/>
                </a:solidFill>
              </a:rPr>
              <a:t>alaposztály: </a:t>
            </a:r>
            <a:r>
              <a:rPr lang="hu-HU" sz="2400" dirty="0">
                <a:solidFill>
                  <a:schemeClr val="tx1"/>
                </a:solidFill>
              </a:rPr>
              <a:t>lehetővé teszi digitális képek </a:t>
            </a:r>
            <a:r>
              <a:rPr lang="hu-HU" sz="2400" dirty="0" smtClean="0">
                <a:solidFill>
                  <a:schemeClr val="tx1"/>
                </a:solidFill>
              </a:rPr>
              <a:t>létrehozását </a:t>
            </a:r>
            <a:r>
              <a:rPr lang="hu-HU" sz="2400" dirty="0">
                <a:solidFill>
                  <a:schemeClr val="tx1"/>
                </a:solidFill>
              </a:rPr>
              <a:t>és kezelését </a:t>
            </a:r>
            <a:endParaRPr lang="hu-HU" sz="2400" dirty="0" smtClean="0">
              <a:solidFill>
                <a:schemeClr val="tx1"/>
              </a:solidFill>
            </a:endParaRPr>
          </a:p>
          <a:p>
            <a:pPr marL="4572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hu-HU" sz="2400" dirty="0">
                <a:solidFill>
                  <a:schemeClr val="tx1"/>
                </a:solidFill>
              </a:rPr>
              <a:t>	</a:t>
            </a:r>
            <a:r>
              <a:rPr lang="hu-HU" sz="2400" b="1" i="1" dirty="0" err="1" smtClean="0">
                <a:solidFill>
                  <a:srgbClr val="FF0000"/>
                </a:solidFill>
              </a:rPr>
              <a:t>Component</a:t>
            </a:r>
            <a:r>
              <a:rPr lang="hu-HU" sz="2400" dirty="0" smtClean="0">
                <a:solidFill>
                  <a:schemeClr val="tx1"/>
                </a:solidFill>
              </a:rPr>
              <a:t> osztály </a:t>
            </a:r>
            <a:r>
              <a:rPr lang="hu-HU" sz="2400" b="1" i="1" dirty="0" err="1">
                <a:solidFill>
                  <a:srgbClr val="FF0000"/>
                </a:solidFill>
              </a:rPr>
              <a:t>creatImage</a:t>
            </a:r>
            <a:r>
              <a:rPr lang="hu-HU" sz="2400" b="1" dirty="0">
                <a:solidFill>
                  <a:srgbClr val="FF0000"/>
                </a:solidFill>
              </a:rPr>
              <a:t> </a:t>
            </a:r>
            <a:r>
              <a:rPr lang="hu-HU" sz="2400" dirty="0" smtClean="0">
                <a:solidFill>
                  <a:schemeClr val="tx1"/>
                </a:solidFill>
              </a:rPr>
              <a:t>metódusával</a:t>
            </a:r>
          </a:p>
          <a:p>
            <a:pPr marL="182563" lvl="1" indent="0" defTabSz="8953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endParaRPr lang="hu-HU" sz="1500" b="1" dirty="0" smtClean="0">
              <a:solidFill>
                <a:schemeClr val="tx1"/>
              </a:solidFill>
            </a:endParaRPr>
          </a:p>
          <a:p>
            <a:pPr marL="182563" lvl="1" indent="0" defTabSz="8953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en-GB" sz="1800" b="1" dirty="0" smtClean="0">
                <a:solidFill>
                  <a:schemeClr val="tx1"/>
                </a:solidFill>
              </a:rPr>
              <a:t>public </a:t>
            </a:r>
            <a:r>
              <a:rPr lang="en-GB" sz="1800" b="1" dirty="0">
                <a:solidFill>
                  <a:schemeClr val="tx1"/>
                </a:solidFill>
              </a:rPr>
              <a:t>void paint (Graphics g) </a:t>
            </a:r>
            <a:r>
              <a:rPr lang="en-GB" sz="1800" b="1" dirty="0" smtClean="0">
                <a:solidFill>
                  <a:schemeClr val="tx1"/>
                </a:solidFill>
              </a:rPr>
              <a:t>{</a:t>
            </a:r>
            <a:r>
              <a:rPr lang="hu-HU" sz="1800" b="1" dirty="0" smtClean="0">
                <a:solidFill>
                  <a:schemeClr val="tx1"/>
                </a:solidFill>
              </a:rPr>
              <a:t>				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// a </a:t>
            </a:r>
            <a:r>
              <a:rPr lang="en-GB" sz="1800" dirty="0" err="1">
                <a:solidFill>
                  <a:schemeClr val="accent2">
                    <a:lumMod val="50000"/>
                  </a:schemeClr>
                </a:solidFill>
              </a:rPr>
              <a:t>komponensnek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accent2">
                    <a:lumMod val="50000"/>
                  </a:schemeClr>
                </a:solidFill>
              </a:rPr>
              <a:t>láthatónak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accent2">
                    <a:lumMod val="50000"/>
                  </a:schemeClr>
                </a:solidFill>
              </a:rPr>
              <a:t>kell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accent2">
                    <a:lumMod val="50000"/>
                  </a:schemeClr>
                </a:solidFill>
              </a:rPr>
              <a:t>lennie</a:t>
            </a:r>
            <a:endParaRPr lang="en-GB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182563" lvl="1" indent="0" defTabSz="8953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hu-HU" sz="1800" b="1" dirty="0" smtClean="0">
                <a:solidFill>
                  <a:schemeClr val="tx1"/>
                </a:solidFill>
              </a:rPr>
              <a:t>	</a:t>
            </a:r>
            <a:r>
              <a:rPr lang="en-GB" sz="1800" b="1" dirty="0" smtClean="0">
                <a:solidFill>
                  <a:schemeClr val="tx1"/>
                </a:solidFill>
              </a:rPr>
              <a:t>if </a:t>
            </a:r>
            <a:r>
              <a:rPr lang="en-GB" sz="1800" b="1" dirty="0">
                <a:solidFill>
                  <a:schemeClr val="tx1"/>
                </a:solidFill>
              </a:rPr>
              <a:t>( </a:t>
            </a:r>
            <a:r>
              <a:rPr lang="en-GB" sz="1800" b="1" dirty="0" err="1">
                <a:solidFill>
                  <a:schemeClr val="tx1"/>
                </a:solidFill>
              </a:rPr>
              <a:t>img</a:t>
            </a:r>
            <a:r>
              <a:rPr lang="en-GB" sz="1800" b="1" dirty="0">
                <a:solidFill>
                  <a:schemeClr val="tx1"/>
                </a:solidFill>
              </a:rPr>
              <a:t> == null) {</a:t>
            </a:r>
          </a:p>
          <a:p>
            <a:pPr marL="182563" lvl="1" indent="0" defTabSz="8953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hu-HU" sz="1800" b="1" dirty="0" smtClean="0">
                <a:solidFill>
                  <a:schemeClr val="tx1"/>
                </a:solidFill>
              </a:rPr>
              <a:t>		</a:t>
            </a:r>
            <a:r>
              <a:rPr lang="en-GB" sz="1800" b="1" dirty="0" err="1" smtClean="0">
                <a:solidFill>
                  <a:schemeClr val="tx1"/>
                </a:solidFill>
              </a:rPr>
              <a:t>img</a:t>
            </a:r>
            <a:r>
              <a:rPr lang="en-GB" sz="1800" b="1" dirty="0" smtClean="0">
                <a:solidFill>
                  <a:schemeClr val="tx1"/>
                </a:solidFill>
              </a:rPr>
              <a:t> </a:t>
            </a:r>
            <a:r>
              <a:rPr lang="en-GB" sz="1800" b="1" dirty="0">
                <a:solidFill>
                  <a:schemeClr val="tx1"/>
                </a:solidFill>
              </a:rPr>
              <a:t>= </a:t>
            </a:r>
            <a:r>
              <a:rPr lang="en-GB" sz="1800" b="1" dirty="0" err="1">
                <a:solidFill>
                  <a:schemeClr val="tx1"/>
                </a:solidFill>
              </a:rPr>
              <a:t>createImage</a:t>
            </a:r>
            <a:r>
              <a:rPr lang="en-GB" sz="1800" b="1" dirty="0">
                <a:solidFill>
                  <a:schemeClr val="tx1"/>
                </a:solidFill>
              </a:rPr>
              <a:t>( </a:t>
            </a:r>
            <a:r>
              <a:rPr lang="en-GB" sz="1800" b="1" dirty="0" err="1">
                <a:solidFill>
                  <a:schemeClr val="tx1"/>
                </a:solidFill>
              </a:rPr>
              <a:t>getWidth</a:t>
            </a:r>
            <a:r>
              <a:rPr lang="en-GB" sz="1800" b="1" dirty="0">
                <a:solidFill>
                  <a:schemeClr val="tx1"/>
                </a:solidFill>
              </a:rPr>
              <a:t>(), </a:t>
            </a:r>
            <a:r>
              <a:rPr lang="en-GB" sz="1800" b="1" dirty="0" err="1">
                <a:solidFill>
                  <a:schemeClr val="tx1"/>
                </a:solidFill>
              </a:rPr>
              <a:t>getHeight</a:t>
            </a:r>
            <a:r>
              <a:rPr lang="en-GB" sz="1800" b="1" dirty="0" smtClean="0">
                <a:solidFill>
                  <a:schemeClr val="tx1"/>
                </a:solidFill>
              </a:rPr>
              <a:t>());</a:t>
            </a:r>
            <a:r>
              <a:rPr lang="hu-HU" sz="1800" b="1" dirty="0" smtClean="0">
                <a:solidFill>
                  <a:schemeClr val="tx1"/>
                </a:solidFill>
              </a:rPr>
              <a:t>		</a:t>
            </a:r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//</a:t>
            </a:r>
            <a:r>
              <a:rPr lang="en-GB" sz="1800" dirty="0" err="1">
                <a:solidFill>
                  <a:schemeClr val="accent2">
                    <a:lumMod val="50000"/>
                  </a:schemeClr>
                </a:solidFill>
              </a:rPr>
              <a:t>ezért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en-GB" sz="1800" dirty="0" err="1">
                <a:solidFill>
                  <a:schemeClr val="accent2">
                    <a:lumMod val="50000"/>
                  </a:schemeClr>
                </a:solidFill>
              </a:rPr>
              <a:t>képet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en-GB" sz="1800" dirty="0" err="1">
                <a:solidFill>
                  <a:schemeClr val="accent2">
                    <a:lumMod val="50000"/>
                  </a:schemeClr>
                </a:solidFill>
              </a:rPr>
              <a:t>paintben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accent2">
                    <a:lumMod val="50000"/>
                  </a:schemeClr>
                </a:solidFill>
              </a:rPr>
              <a:t>hozzuk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accent2">
                    <a:lumMod val="50000"/>
                  </a:schemeClr>
                </a:solidFill>
              </a:rPr>
              <a:t>létre</a:t>
            </a:r>
            <a:endParaRPr lang="en-GB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182563" lvl="1" indent="0" defTabSz="8953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hu-HU" sz="1800" b="1" dirty="0" smtClean="0">
                <a:solidFill>
                  <a:schemeClr val="tx1"/>
                </a:solidFill>
              </a:rPr>
              <a:t>		</a:t>
            </a:r>
            <a:r>
              <a:rPr lang="en-GB" sz="1800" b="1" dirty="0" smtClean="0">
                <a:solidFill>
                  <a:schemeClr val="tx1"/>
                </a:solidFill>
              </a:rPr>
              <a:t>gr </a:t>
            </a:r>
            <a:r>
              <a:rPr lang="en-GB" sz="1800" b="1" dirty="0">
                <a:solidFill>
                  <a:schemeClr val="tx1"/>
                </a:solidFill>
              </a:rPr>
              <a:t>= </a:t>
            </a:r>
            <a:r>
              <a:rPr lang="en-GB" sz="1800" b="1" dirty="0" err="1">
                <a:solidFill>
                  <a:schemeClr val="tx1"/>
                </a:solidFill>
              </a:rPr>
              <a:t>img.getGraphics</a:t>
            </a:r>
            <a:r>
              <a:rPr lang="en-GB" sz="1800" b="1" dirty="0" smtClean="0">
                <a:solidFill>
                  <a:schemeClr val="tx1"/>
                </a:solidFill>
              </a:rPr>
              <a:t>();</a:t>
            </a:r>
            <a:r>
              <a:rPr lang="hu-HU" sz="1800" b="1" dirty="0" smtClean="0">
                <a:solidFill>
                  <a:schemeClr val="tx1"/>
                </a:solidFill>
              </a:rPr>
              <a:t>				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// </a:t>
            </a:r>
            <a:r>
              <a:rPr lang="en-GB" sz="1800" dirty="0" err="1">
                <a:solidFill>
                  <a:schemeClr val="accent2">
                    <a:lumMod val="50000"/>
                  </a:schemeClr>
                </a:solidFill>
              </a:rPr>
              <a:t>referencia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en-GB" sz="1800" dirty="0" err="1">
                <a:solidFill>
                  <a:schemeClr val="accent2">
                    <a:lumMod val="50000"/>
                  </a:schemeClr>
                </a:solidFill>
              </a:rPr>
              <a:t>képhez</a:t>
            </a:r>
            <a:endParaRPr lang="en-GB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182563" lvl="1" indent="0" defTabSz="8953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hu-HU" sz="1800" b="1" dirty="0" smtClean="0">
                <a:solidFill>
                  <a:schemeClr val="tx1"/>
                </a:solidFill>
              </a:rPr>
              <a:t>		</a:t>
            </a:r>
            <a:r>
              <a:rPr lang="en-GB" sz="1800" b="1" dirty="0" err="1" smtClean="0">
                <a:solidFill>
                  <a:schemeClr val="tx1"/>
                </a:solidFill>
              </a:rPr>
              <a:t>gr.setColor</a:t>
            </a:r>
            <a:r>
              <a:rPr lang="en-GB" sz="1800" b="1" dirty="0" smtClean="0">
                <a:solidFill>
                  <a:schemeClr val="tx1"/>
                </a:solidFill>
              </a:rPr>
              <a:t>(</a:t>
            </a:r>
            <a:r>
              <a:rPr lang="en-GB" sz="1800" b="1" dirty="0" err="1" smtClean="0">
                <a:solidFill>
                  <a:schemeClr val="tx1"/>
                </a:solidFill>
              </a:rPr>
              <a:t>Color.red</a:t>
            </a:r>
            <a:r>
              <a:rPr lang="en-GB" sz="1800" b="1" dirty="0">
                <a:solidFill>
                  <a:schemeClr val="tx1"/>
                </a:solidFill>
              </a:rPr>
              <a:t>);</a:t>
            </a:r>
          </a:p>
          <a:p>
            <a:pPr marL="182563" lvl="1" indent="0" defTabSz="8953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hu-HU" sz="1800" b="1" dirty="0" smtClean="0">
                <a:solidFill>
                  <a:schemeClr val="tx1"/>
                </a:solidFill>
              </a:rPr>
              <a:t>	</a:t>
            </a:r>
            <a:r>
              <a:rPr lang="en-GB" sz="1800" b="1" dirty="0" smtClean="0">
                <a:solidFill>
                  <a:schemeClr val="tx1"/>
                </a:solidFill>
              </a:rPr>
              <a:t>}</a:t>
            </a:r>
            <a:endParaRPr lang="en-GB" sz="1800" b="1" dirty="0">
              <a:solidFill>
                <a:schemeClr val="tx1"/>
              </a:solidFill>
            </a:endParaRPr>
          </a:p>
          <a:p>
            <a:pPr marL="182563" lvl="1" indent="0" defTabSz="8953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hu-HU" sz="1800" b="1" dirty="0" smtClean="0">
                <a:solidFill>
                  <a:schemeClr val="tx1"/>
                </a:solidFill>
              </a:rPr>
              <a:t>	</a:t>
            </a:r>
            <a:r>
              <a:rPr lang="en-GB" sz="1800" b="1" dirty="0" err="1" smtClean="0">
                <a:solidFill>
                  <a:schemeClr val="tx1"/>
                </a:solidFill>
              </a:rPr>
              <a:t>gr.drawImage</a:t>
            </a:r>
            <a:r>
              <a:rPr lang="en-GB" sz="1800" b="1" dirty="0" smtClean="0">
                <a:solidFill>
                  <a:schemeClr val="tx1"/>
                </a:solidFill>
              </a:rPr>
              <a:t>(</a:t>
            </a:r>
            <a:r>
              <a:rPr lang="en-GB" sz="1800" b="1" dirty="0" err="1" smtClean="0">
                <a:solidFill>
                  <a:schemeClr val="tx1"/>
                </a:solidFill>
              </a:rPr>
              <a:t>img</a:t>
            </a:r>
            <a:r>
              <a:rPr lang="en-GB" sz="1800" b="1" dirty="0">
                <a:solidFill>
                  <a:schemeClr val="tx1"/>
                </a:solidFill>
              </a:rPr>
              <a:t>, 0, 0, null</a:t>
            </a:r>
            <a:r>
              <a:rPr lang="en-GB" sz="1800" b="1" dirty="0" smtClean="0">
                <a:solidFill>
                  <a:schemeClr val="tx1"/>
                </a:solidFill>
              </a:rPr>
              <a:t>);</a:t>
            </a:r>
            <a:r>
              <a:rPr lang="hu-HU" sz="1800" b="1" dirty="0" smtClean="0">
                <a:solidFill>
                  <a:schemeClr val="tx1"/>
                </a:solidFill>
              </a:rPr>
              <a:t>				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// a </a:t>
            </a:r>
            <a:r>
              <a:rPr lang="en-GB" sz="1800" dirty="0" err="1">
                <a:solidFill>
                  <a:schemeClr val="accent2">
                    <a:lumMod val="50000"/>
                  </a:schemeClr>
                </a:solidFill>
              </a:rPr>
              <a:t>képet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en-GB" sz="1800" dirty="0" err="1">
                <a:solidFill>
                  <a:schemeClr val="accent2">
                    <a:lumMod val="50000"/>
                  </a:schemeClr>
                </a:solidFill>
              </a:rPr>
              <a:t>komponens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accent2">
                    <a:lumMod val="50000"/>
                  </a:schemeClr>
                </a:solidFill>
              </a:rPr>
              <a:t>felületére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accent2">
                    <a:lumMod val="50000"/>
                  </a:schemeClr>
                </a:solidFill>
              </a:rPr>
              <a:t>rajzoljuk</a:t>
            </a:r>
            <a:endParaRPr lang="en-GB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182563" lvl="1" indent="0" defTabSz="8953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en-GB" sz="1800" b="1" dirty="0" smtClean="0">
                <a:solidFill>
                  <a:schemeClr val="tx1"/>
                </a:solidFill>
              </a:rPr>
              <a:t>}</a:t>
            </a:r>
            <a:endParaRPr lang="hu-HU" sz="1800" b="1" dirty="0" smtClean="0">
              <a:solidFill>
                <a:schemeClr val="tx1"/>
              </a:solidFill>
            </a:endParaRPr>
          </a:p>
          <a:p>
            <a:pPr marL="182563" lvl="1" indent="0" defTabSz="89535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endParaRPr lang="hu-HU" sz="1800" b="1" dirty="0">
              <a:solidFill>
                <a:schemeClr val="tx1"/>
              </a:solidFill>
            </a:endParaRPr>
          </a:p>
          <a:p>
            <a:pPr marL="182563" lvl="1" indent="0" defTabSz="8953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en-GB" sz="1800" b="1" dirty="0" err="1">
                <a:solidFill>
                  <a:schemeClr val="tx1"/>
                </a:solidFill>
              </a:rPr>
              <a:t>addMouseListener</a:t>
            </a:r>
            <a:r>
              <a:rPr lang="en-GB" sz="1800" b="1" dirty="0">
                <a:solidFill>
                  <a:schemeClr val="tx1"/>
                </a:solidFill>
              </a:rPr>
              <a:t> ( new </a:t>
            </a:r>
            <a:r>
              <a:rPr lang="en-GB" sz="1800" b="1" dirty="0" err="1">
                <a:solidFill>
                  <a:schemeClr val="tx1"/>
                </a:solidFill>
              </a:rPr>
              <a:t>MouseAdapter</a:t>
            </a:r>
            <a:r>
              <a:rPr lang="en-GB" sz="1800" b="1" dirty="0">
                <a:solidFill>
                  <a:schemeClr val="tx1"/>
                </a:solidFill>
              </a:rPr>
              <a:t> () {</a:t>
            </a:r>
            <a:r>
              <a:rPr lang="hu-HU" sz="1800" b="1" dirty="0">
                <a:solidFill>
                  <a:schemeClr val="tx1"/>
                </a:solidFill>
              </a:rPr>
              <a:t>			</a:t>
            </a:r>
            <a:r>
              <a:rPr lang="en-GB" sz="1800" dirty="0">
                <a:solidFill>
                  <a:schemeClr val="accent2">
                    <a:lumMod val="50000"/>
                  </a:schemeClr>
                </a:solidFill>
              </a:rPr>
              <a:t>//</a:t>
            </a:r>
            <a:r>
              <a:rPr lang="hu-HU" sz="1800" dirty="0">
                <a:solidFill>
                  <a:schemeClr val="accent2">
                    <a:lumMod val="50000"/>
                  </a:schemeClr>
                </a:solidFill>
              </a:rPr>
              <a:t>Módosul az egérfigyelő is</a:t>
            </a:r>
            <a:endParaRPr lang="en-GB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182563" lvl="1" indent="0" defTabSz="8953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hu-HU" sz="1800" b="1" dirty="0" smtClean="0">
                <a:solidFill>
                  <a:schemeClr val="tx1"/>
                </a:solidFill>
              </a:rPr>
              <a:t>	</a:t>
            </a:r>
            <a:r>
              <a:rPr lang="en-GB" sz="1800" b="1" dirty="0" smtClean="0">
                <a:solidFill>
                  <a:schemeClr val="tx1"/>
                </a:solidFill>
              </a:rPr>
              <a:t>public </a:t>
            </a:r>
            <a:r>
              <a:rPr lang="en-GB" sz="1800" b="1" dirty="0">
                <a:solidFill>
                  <a:schemeClr val="tx1"/>
                </a:solidFill>
              </a:rPr>
              <a:t>void </a:t>
            </a:r>
            <a:r>
              <a:rPr lang="en-GB" sz="1800" b="1" dirty="0" err="1">
                <a:solidFill>
                  <a:schemeClr val="tx1"/>
                </a:solidFill>
              </a:rPr>
              <a:t>mousePressed</a:t>
            </a:r>
            <a:r>
              <a:rPr lang="en-GB" sz="1800" b="1" dirty="0">
                <a:solidFill>
                  <a:schemeClr val="tx1"/>
                </a:solidFill>
              </a:rPr>
              <a:t> (</a:t>
            </a:r>
            <a:r>
              <a:rPr lang="en-GB" sz="1800" b="1" dirty="0" err="1">
                <a:solidFill>
                  <a:schemeClr val="tx1"/>
                </a:solidFill>
              </a:rPr>
              <a:t>MouseEvent</a:t>
            </a:r>
            <a:r>
              <a:rPr lang="en-GB" sz="1800" b="1" dirty="0">
                <a:solidFill>
                  <a:schemeClr val="tx1"/>
                </a:solidFill>
              </a:rPr>
              <a:t> e) {</a:t>
            </a:r>
          </a:p>
          <a:p>
            <a:pPr marL="182563" lvl="1" indent="0" defTabSz="8953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hu-HU" sz="1800" b="1" dirty="0" smtClean="0">
                <a:solidFill>
                  <a:schemeClr val="tx1"/>
                </a:solidFill>
              </a:rPr>
              <a:t>		</a:t>
            </a:r>
            <a:r>
              <a:rPr lang="en-GB" sz="1800" b="1" dirty="0" err="1" smtClean="0">
                <a:solidFill>
                  <a:schemeClr val="tx1"/>
                </a:solidFill>
              </a:rPr>
              <a:t>gr.fillOval</a:t>
            </a:r>
            <a:r>
              <a:rPr lang="en-GB" sz="1800" b="1" dirty="0" smtClean="0">
                <a:solidFill>
                  <a:schemeClr val="tx1"/>
                </a:solidFill>
              </a:rPr>
              <a:t>(</a:t>
            </a:r>
            <a:r>
              <a:rPr lang="en-GB" sz="1800" b="1" dirty="0" err="1" smtClean="0">
                <a:solidFill>
                  <a:schemeClr val="tx1"/>
                </a:solidFill>
              </a:rPr>
              <a:t>e.getX</a:t>
            </a:r>
            <a:r>
              <a:rPr lang="en-GB" sz="1800" b="1" dirty="0">
                <a:solidFill>
                  <a:schemeClr val="tx1"/>
                </a:solidFill>
              </a:rPr>
              <a:t>(), </a:t>
            </a:r>
            <a:r>
              <a:rPr lang="en-GB" sz="1800" b="1" dirty="0" err="1">
                <a:solidFill>
                  <a:schemeClr val="tx1"/>
                </a:solidFill>
              </a:rPr>
              <a:t>e.getY</a:t>
            </a:r>
            <a:r>
              <a:rPr lang="en-GB" sz="1800" b="1" dirty="0">
                <a:solidFill>
                  <a:schemeClr val="tx1"/>
                </a:solidFill>
              </a:rPr>
              <a:t>(), 20, 20);</a:t>
            </a:r>
          </a:p>
          <a:p>
            <a:pPr marL="182563" lvl="1" indent="0" defTabSz="8953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hu-HU" sz="1800" b="1" dirty="0" smtClean="0">
                <a:solidFill>
                  <a:schemeClr val="tx1"/>
                </a:solidFill>
              </a:rPr>
              <a:t>		</a:t>
            </a:r>
            <a:r>
              <a:rPr lang="en-GB" sz="1800" b="1" dirty="0" smtClean="0">
                <a:solidFill>
                  <a:schemeClr val="tx1"/>
                </a:solidFill>
              </a:rPr>
              <a:t>repaint </a:t>
            </a:r>
            <a:r>
              <a:rPr lang="en-GB" sz="1800" b="1" dirty="0">
                <a:solidFill>
                  <a:schemeClr val="tx1"/>
                </a:solidFill>
              </a:rPr>
              <a:t>();</a:t>
            </a:r>
          </a:p>
          <a:p>
            <a:pPr marL="182563" lvl="1" indent="0" defTabSz="8953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pos="539750" algn="l"/>
              </a:tabLst>
            </a:pPr>
            <a:r>
              <a:rPr lang="hu-HU" sz="1800" b="1" dirty="0" smtClean="0">
                <a:solidFill>
                  <a:schemeClr val="tx1"/>
                </a:solidFill>
              </a:rPr>
              <a:t>	</a:t>
            </a:r>
            <a:r>
              <a:rPr lang="en-GB" sz="1800" b="1" dirty="0" smtClean="0">
                <a:solidFill>
                  <a:schemeClr val="tx1"/>
                </a:solidFill>
              </a:rPr>
              <a:t>}</a:t>
            </a:r>
            <a:endParaRPr lang="en-GB" sz="1800" b="1" dirty="0">
              <a:solidFill>
                <a:schemeClr val="tx1"/>
              </a:solidFill>
            </a:endParaRPr>
          </a:p>
          <a:p>
            <a:pPr marL="182563" indent="0">
              <a:lnSpc>
                <a:spcPct val="120000"/>
              </a:lnSpc>
              <a:buNone/>
            </a:pPr>
            <a:r>
              <a:rPr lang="en-GB" sz="1800" b="1" dirty="0" smtClean="0">
                <a:solidFill>
                  <a:schemeClr val="tx1"/>
                </a:solidFill>
              </a:rPr>
              <a:t>});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774833" y="339872"/>
            <a:ext cx="10693667" cy="661155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>Példa: az előző feladat megoldása kép objektummal</a:t>
            </a:r>
            <a:endParaRPr lang="hu-HU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37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0351" y="316029"/>
            <a:ext cx="9875520" cy="1356360"/>
          </a:xfrm>
        </p:spPr>
        <p:txBody>
          <a:bodyPr/>
          <a:lstStyle/>
          <a:p>
            <a:r>
              <a:rPr lang="en-GB" dirty="0" smtClean="0"/>
              <a:t>b. </a:t>
            </a:r>
            <a:r>
              <a:rPr lang="hu-HU" dirty="0" smtClean="0"/>
              <a:t>SWING felületek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3000" y="1672389"/>
            <a:ext cx="9872871" cy="452628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hu-HU" dirty="0" smtClean="0"/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hu-HU" sz="2800" dirty="0" err="1" smtClean="0">
                <a:solidFill>
                  <a:srgbClr val="FF0000"/>
                </a:solidFill>
              </a:rPr>
              <a:t>jawax.swing</a:t>
            </a:r>
            <a:r>
              <a:rPr lang="hu-HU" sz="2800" dirty="0" smtClean="0"/>
              <a:t> csomag</a:t>
            </a:r>
          </a:p>
          <a:p>
            <a:pPr>
              <a:lnSpc>
                <a:spcPct val="200000"/>
              </a:lnSpc>
            </a:pPr>
            <a:r>
              <a:rPr lang="hu-HU" sz="2800" dirty="0" err="1" smtClean="0">
                <a:solidFill>
                  <a:srgbClr val="FF0000"/>
                </a:solidFill>
              </a:rPr>
              <a:t>UIManager</a:t>
            </a:r>
            <a:r>
              <a:rPr lang="hu-HU" sz="2800" dirty="0" smtClean="0"/>
              <a:t> osztály 			</a:t>
            </a:r>
            <a:r>
              <a:rPr lang="hu-HU" sz="2800" dirty="0" err="1" smtClean="0"/>
              <a:t>Look</a:t>
            </a:r>
            <a:r>
              <a:rPr lang="hu-HU" sz="2800" dirty="0" smtClean="0"/>
              <a:t> </a:t>
            </a:r>
            <a:r>
              <a:rPr lang="en-US" sz="2800" dirty="0" smtClean="0"/>
              <a:t>&amp; Feel </a:t>
            </a:r>
            <a:r>
              <a:rPr lang="hu-HU" sz="2800" dirty="0" smtClean="0"/>
              <a:t>(L</a:t>
            </a:r>
            <a:r>
              <a:rPr lang="en-US" sz="2800" dirty="0"/>
              <a:t> &amp; </a:t>
            </a:r>
            <a:r>
              <a:rPr lang="hu-HU" sz="2800" dirty="0" smtClean="0"/>
              <a:t>F) </a:t>
            </a:r>
            <a:r>
              <a:rPr lang="en-US" sz="2800" dirty="0" smtClean="0"/>
              <a:t>t</a:t>
            </a:r>
            <a:r>
              <a:rPr lang="hu-HU" sz="2800" dirty="0" err="1" smtClean="0"/>
              <a:t>ípus</a:t>
            </a:r>
            <a:endParaRPr lang="hu-HU" sz="2800" dirty="0" smtClean="0"/>
          </a:p>
          <a:p>
            <a:pPr>
              <a:lnSpc>
                <a:spcPct val="200000"/>
              </a:lnSpc>
            </a:pPr>
            <a:r>
              <a:rPr lang="hu-HU" sz="2800" dirty="0" err="1">
                <a:solidFill>
                  <a:srgbClr val="FF0000"/>
                </a:solidFill>
              </a:rPr>
              <a:t>j</a:t>
            </a:r>
            <a:r>
              <a:rPr lang="hu-HU" sz="2800" dirty="0" err="1" smtClean="0">
                <a:solidFill>
                  <a:srgbClr val="FF0000"/>
                </a:solidFill>
              </a:rPr>
              <a:t>awax.swing.plaf</a:t>
            </a:r>
            <a:r>
              <a:rPr lang="hu-HU" sz="2800" dirty="0" smtClean="0"/>
              <a:t> csomag</a:t>
            </a:r>
          </a:p>
          <a:p>
            <a:pPr>
              <a:lnSpc>
                <a:spcPct val="200000"/>
              </a:lnSpc>
            </a:pPr>
            <a:r>
              <a:rPr lang="hu-HU" sz="2800" dirty="0" smtClean="0"/>
              <a:t>grafikus / nem grafikus komponensek</a:t>
            </a:r>
            <a:endParaRPr lang="hu-HU" sz="2800" dirty="0"/>
          </a:p>
        </p:txBody>
      </p:sp>
      <p:sp>
        <p:nvSpPr>
          <p:cNvPr id="7" name="Jobbra nyíl 6"/>
          <p:cNvSpPr/>
          <p:nvPr/>
        </p:nvSpPr>
        <p:spPr>
          <a:xfrm>
            <a:off x="4780025" y="3696101"/>
            <a:ext cx="1482290" cy="1636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347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6373" y="253465"/>
            <a:ext cx="9875520" cy="1356360"/>
          </a:xfrm>
        </p:spPr>
        <p:txBody>
          <a:bodyPr/>
          <a:lstStyle/>
          <a:p>
            <a:r>
              <a:rPr lang="en-US" dirty="0" smtClean="0"/>
              <a:t>Swing </a:t>
            </a:r>
            <a:r>
              <a:rPr lang="hu-HU" dirty="0" smtClean="0"/>
              <a:t>osztálydiagram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453" y="1251285"/>
            <a:ext cx="9191739" cy="5043672"/>
          </a:xfrm>
        </p:spPr>
      </p:pic>
    </p:spTree>
    <p:extLst>
      <p:ext uri="{BB962C8B-B14F-4D97-AF65-F5344CB8AC3E}">
        <p14:creationId xmlns:p14="http://schemas.microsoft.com/office/powerpoint/2010/main" val="27066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ázis">
  <a:themeElements>
    <a:clrScheme name="Kék–zöld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áz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áz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Alap</Template>
  <TotalTime>1849</TotalTime>
  <Words>296</Words>
  <Application>Microsoft Office PowerPoint</Application>
  <PresentationFormat>Widescreen</PresentationFormat>
  <Paragraphs>167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Corbel</vt:lpstr>
      <vt:lpstr>Wingdings</vt:lpstr>
      <vt:lpstr>Bázis</vt:lpstr>
      <vt:lpstr>A Java programozási nyelvRől</vt:lpstr>
      <vt:lpstr>3. Grafika és SWING</vt:lpstr>
      <vt:lpstr>a. AWT grafika</vt:lpstr>
      <vt:lpstr>A Graphics osztály</vt:lpstr>
      <vt:lpstr>AWT komponensek megjelenítése és frissítése</vt:lpstr>
      <vt:lpstr>Példa: pöttyök rajzolása egérrel egy keretben</vt:lpstr>
      <vt:lpstr>Példa: az előző feladat megoldása kép objektummal</vt:lpstr>
      <vt:lpstr>b. SWING felületek</vt:lpstr>
      <vt:lpstr>Swing osztálydiagram</vt:lpstr>
      <vt:lpstr>Konténerek:</vt:lpstr>
      <vt:lpstr>Elrendezésmenedzser</vt:lpstr>
      <vt:lpstr>Példa: Egy ablak és benne egy gomb</vt:lpstr>
      <vt:lpstr>PowerPoint Presentation</vt:lpstr>
      <vt:lpstr>Gyakorlat: Alakítsuk át a panelt az előbbi példában úgy, hogy tegye lehetővé egy felhasználó bejelentkezését, felhasználó névvel és jelszóval. </vt:lpstr>
      <vt:lpstr>Gyakorlat: Helyezzünk el egy képet a nyomógombon. </vt:lpstr>
      <vt:lpstr>Gyakorlat: Készítsük el az alábbi mintán látható egyszerű Swing alkalmazást, ikonokat rendelve az egyes komponensekhez.</vt:lpstr>
      <vt:lpstr>Felhasznált Swing osztályok:</vt:lpstr>
      <vt:lpstr>Felhasznált irodalom: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Java programozási nyelv alapjai</dc:title>
  <dc:creator>Kati</dc:creator>
  <cp:lastModifiedBy>admin</cp:lastModifiedBy>
  <cp:revision>202</cp:revision>
  <dcterms:created xsi:type="dcterms:W3CDTF">2019-04-02T16:22:34Z</dcterms:created>
  <dcterms:modified xsi:type="dcterms:W3CDTF">2019-05-29T13:31:51Z</dcterms:modified>
</cp:coreProperties>
</file>